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312" r:id="rId3"/>
    <p:sldId id="314" r:id="rId4"/>
    <p:sldId id="316" r:id="rId5"/>
    <p:sldId id="317" r:id="rId6"/>
    <p:sldId id="318" r:id="rId7"/>
    <p:sldId id="319" r:id="rId8"/>
    <p:sldId id="320" r:id="rId9"/>
    <p:sldId id="265" r:id="rId10"/>
    <p:sldId id="321" r:id="rId11"/>
    <p:sldId id="322" r:id="rId12"/>
    <p:sldId id="323" r:id="rId13"/>
    <p:sldId id="324" r:id="rId14"/>
    <p:sldId id="325" r:id="rId15"/>
    <p:sldId id="326" r:id="rId16"/>
    <p:sldId id="337" r:id="rId17"/>
    <p:sldId id="270" r:id="rId18"/>
    <p:sldId id="272" r:id="rId19"/>
    <p:sldId id="277" r:id="rId20"/>
    <p:sldId id="338" r:id="rId21"/>
    <p:sldId id="339" r:id="rId22"/>
    <p:sldId id="340" r:id="rId23"/>
    <p:sldId id="341" r:id="rId24"/>
    <p:sldId id="343" r:id="rId25"/>
    <p:sldId id="342" r:id="rId26"/>
    <p:sldId id="327" r:id="rId27"/>
    <p:sldId id="273" r:id="rId28"/>
    <p:sldId id="328" r:id="rId29"/>
    <p:sldId id="329" r:id="rId30"/>
    <p:sldId id="330" r:id="rId31"/>
    <p:sldId id="331" r:id="rId32"/>
    <p:sldId id="332" r:id="rId33"/>
    <p:sldId id="344" r:id="rId34"/>
    <p:sldId id="345" r:id="rId35"/>
    <p:sldId id="346" r:id="rId36"/>
    <p:sldId id="275" r:id="rId37"/>
    <p:sldId id="333" r:id="rId38"/>
    <p:sldId id="281" r:id="rId39"/>
    <p:sldId id="282" r:id="rId40"/>
    <p:sldId id="279" r:id="rId41"/>
    <p:sldId id="283" r:id="rId42"/>
    <p:sldId id="334" r:id="rId43"/>
    <p:sldId id="300" r:id="rId44"/>
    <p:sldId id="335" r:id="rId45"/>
    <p:sldId id="33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5ACB6A0-A344-1145-9A1A-CA6D7BD97F7D}">
          <p14:sldIdLst>
            <p14:sldId id="256"/>
            <p14:sldId id="312"/>
            <p14:sldId id="314"/>
            <p14:sldId id="316"/>
            <p14:sldId id="317"/>
            <p14:sldId id="318"/>
            <p14:sldId id="319"/>
            <p14:sldId id="320"/>
            <p14:sldId id="265"/>
            <p14:sldId id="321"/>
            <p14:sldId id="322"/>
            <p14:sldId id="323"/>
            <p14:sldId id="324"/>
            <p14:sldId id="325"/>
            <p14:sldId id="326"/>
            <p14:sldId id="337"/>
            <p14:sldId id="270"/>
            <p14:sldId id="272"/>
            <p14:sldId id="277"/>
            <p14:sldId id="338"/>
            <p14:sldId id="339"/>
            <p14:sldId id="340"/>
            <p14:sldId id="341"/>
            <p14:sldId id="343"/>
            <p14:sldId id="342"/>
            <p14:sldId id="327"/>
            <p14:sldId id="273"/>
            <p14:sldId id="328"/>
            <p14:sldId id="329"/>
            <p14:sldId id="330"/>
            <p14:sldId id="331"/>
            <p14:sldId id="332"/>
            <p14:sldId id="344"/>
            <p14:sldId id="345"/>
            <p14:sldId id="346"/>
            <p14:sldId id="275"/>
            <p14:sldId id="333"/>
            <p14:sldId id="281"/>
            <p14:sldId id="282"/>
            <p14:sldId id="279"/>
            <p14:sldId id="283"/>
            <p14:sldId id="334"/>
            <p14:sldId id="300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6BA"/>
    <a:srgbClr val="FB8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44" autoAdjust="0"/>
    <p:restoredTop sz="86378"/>
  </p:normalViewPr>
  <p:slideViewPr>
    <p:cSldViewPr snapToGrid="0" snapToObjects="1">
      <p:cViewPr varScale="1">
        <p:scale>
          <a:sx n="54" d="100"/>
          <a:sy n="54" d="100"/>
        </p:scale>
        <p:origin x="58" y="1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explanations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Didn't trust the model</c:v>
                </c:pt>
                <c:pt idx="2">
                  <c:v>"Snow insight"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d\-mmm">
                  <c:v>62.962962962962962</c:v>
                </c:pt>
                <c:pt idx="2">
                  <c:v>44.444444444444343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B4-4A04-BA62-BC2DEC110C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explanations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Didn't trust the model</c:v>
                </c:pt>
                <c:pt idx="2">
                  <c:v>"Snow insight"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88.888888888888715</c:v>
                </c:pt>
                <c:pt idx="2">
                  <c:v>92.592592592592496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B4-4A04-BA62-BC2DEC110C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-27"/>
        <c:axId val="-2144228080"/>
        <c:axId val="-2144237776"/>
      </c:barChart>
      <c:catAx>
        <c:axId val="-214422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237776"/>
        <c:crosses val="autoZero"/>
        <c:auto val="1"/>
        <c:lblAlgn val="ctr"/>
        <c:lblOffset val="100"/>
        <c:noMultiLvlLbl val="0"/>
      </c:catAx>
      <c:valAx>
        <c:axId val="-214423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600" dirty="0" smtClean="0"/>
                  <a:t>% of subjects (out of 27)</a:t>
                </a:r>
                <a:endParaRPr lang="en-US" sz="2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22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Guessing</c:v>
                </c:pt>
                <c:pt idx="1">
                  <c:v>LIME - Random</c:v>
                </c:pt>
                <c:pt idx="2">
                  <c:v>LIME - Submodular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75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DA-4EE7-88CD-BCE5DE5BA4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axId val="-2121669680"/>
        <c:axId val="-2121666336"/>
      </c:barChart>
      <c:catAx>
        <c:axId val="-212166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666336"/>
        <c:crosses val="autoZero"/>
        <c:auto val="1"/>
        <c:lblAlgn val="ctr"/>
        <c:lblOffset val="100"/>
        <c:tickMarkSkip val="1"/>
        <c:noMultiLvlLbl val="0"/>
      </c:catAx>
      <c:valAx>
        <c:axId val="-2121666336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500" dirty="0" smtClean="0"/>
                  <a:t>% picked</a:t>
                </a:r>
                <a:r>
                  <a:rPr lang="en-US" sz="2500" baseline="0" dirty="0" smtClean="0"/>
                  <a:t> better model</a:t>
                </a:r>
                <a:endParaRPr lang="en-US" sz="25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66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circle"/>
            <c:size val="11"/>
          </c:marker>
          <c:cat>
            <c:strRef>
              <c:f>Sheet1!$A$2:$A$5</c:f>
              <c:strCache>
                <c:ptCount val="4"/>
                <c:pt idx="0">
                  <c:v>No user input</c:v>
                </c:pt>
                <c:pt idx="1">
                  <c:v>1 round</c:v>
                </c:pt>
                <c:pt idx="2">
                  <c:v>2 rounds</c:v>
                </c:pt>
                <c:pt idx="3">
                  <c:v>3 rounds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0.57326007325999995</c:v>
                </c:pt>
                <c:pt idx="1">
                  <c:v>0.65695970695999995</c:v>
                </c:pt>
                <c:pt idx="2">
                  <c:v>0.72926739926700002</c:v>
                </c:pt>
                <c:pt idx="3">
                  <c:v>0.74295726495699999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F9-46CD-A1F2-AD33B73281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No user input</c:v>
                </c:pt>
                <c:pt idx="1">
                  <c:v>1 round</c:v>
                </c:pt>
                <c:pt idx="2">
                  <c:v>2 rounds</c:v>
                </c:pt>
                <c:pt idx="3">
                  <c:v>3 rounds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0.57326007325999995</c:v>
                </c:pt>
                <c:pt idx="1">
                  <c:v>0.57326007325999995</c:v>
                </c:pt>
                <c:pt idx="2">
                  <c:v>0.57326007325999995</c:v>
                </c:pt>
                <c:pt idx="3">
                  <c:v>0.57326007325999995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F9-46CD-A1F2-AD33B73281E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No user input</c:v>
                </c:pt>
                <c:pt idx="1">
                  <c:v>1 round</c:v>
                </c:pt>
                <c:pt idx="2">
                  <c:v>2 rounds</c:v>
                </c:pt>
                <c:pt idx="3">
                  <c:v>3 rounds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0.69</c:v>
                </c:pt>
                <c:pt idx="1">
                  <c:v>0.69</c:v>
                </c:pt>
                <c:pt idx="2">
                  <c:v>0.69</c:v>
                </c:pt>
                <c:pt idx="3">
                  <c:v>0.69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2F9-46CD-A1F2-AD33B73281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1687264"/>
        <c:axId val="-2121684208"/>
      </c:lineChart>
      <c:catAx>
        <c:axId val="-2121687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1"/>
                </a:solidFill>
              </a:defRPr>
            </a:pPr>
            <a:endParaRPr lang="en-US"/>
          </a:p>
        </c:txPr>
        <c:crossAx val="-2121684208"/>
        <c:crosses val="autoZero"/>
        <c:auto val="1"/>
        <c:lblAlgn val="ctr"/>
        <c:lblOffset val="100"/>
        <c:noMultiLvlLbl val="0"/>
      </c:catAx>
      <c:valAx>
        <c:axId val="-2121684208"/>
        <c:scaling>
          <c:orientation val="minMax"/>
          <c:min val="0.5"/>
        </c:scaling>
        <c:delete val="0"/>
        <c:axPos val="l"/>
        <c:numFmt formatCode="General" sourceLinked="1"/>
        <c:majorTickMark val="out"/>
        <c:minorTickMark val="none"/>
        <c:tickLblPos val="nextTo"/>
        <c:crossAx val="-21216872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95B994-F2D8-7548-9E61-3E6E4BCA3A76}" type="doc">
      <dgm:prSet loTypeId="urn:microsoft.com/office/officeart/2005/8/layout/hList1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9C68336-131E-764D-A48F-18493AB56CBC}">
      <dgm:prSet phldrT="[Text]" custT="1"/>
      <dgm:spPr/>
      <dgm:t>
        <a:bodyPr/>
        <a:lstStyle/>
        <a:p>
          <a:r>
            <a:rPr lang="en-US" sz="2800" dirty="0" smtClean="0">
              <a:latin typeface="Calibri" charset="0"/>
              <a:ea typeface="Calibri" charset="0"/>
              <a:cs typeface="Calibri" charset="0"/>
            </a:rPr>
            <a:t>Trust Challenge</a:t>
          </a:r>
          <a:endParaRPr lang="en-US" sz="2800" dirty="0">
            <a:latin typeface="Calibri" charset="0"/>
            <a:ea typeface="Calibri" charset="0"/>
            <a:cs typeface="Calibri" charset="0"/>
          </a:endParaRPr>
        </a:p>
      </dgm:t>
    </dgm:pt>
    <dgm:pt modelId="{EEDE0A29-BDA3-7040-B6A4-276C32F332A6}" type="parTrans" cxnId="{764EC3F5-5F0F-EC49-8EAF-C81AF67ABCC6}">
      <dgm:prSet/>
      <dgm:spPr/>
      <dgm:t>
        <a:bodyPr/>
        <a:lstStyle/>
        <a:p>
          <a:endParaRPr lang="en-US">
            <a:latin typeface="Museo Sans 300"/>
            <a:cs typeface="Museo Sans 300"/>
          </a:endParaRPr>
        </a:p>
      </dgm:t>
    </dgm:pt>
    <dgm:pt modelId="{31A1921D-3A68-D549-84AA-0EB13408F163}" type="sibTrans" cxnId="{764EC3F5-5F0F-EC49-8EAF-C81AF67ABCC6}">
      <dgm:prSet/>
      <dgm:spPr/>
      <dgm:t>
        <a:bodyPr/>
        <a:lstStyle/>
        <a:p>
          <a:endParaRPr lang="en-US">
            <a:latin typeface="Museo Sans 300"/>
            <a:cs typeface="Museo Sans 300"/>
          </a:endParaRPr>
        </a:p>
      </dgm:t>
    </dgm:pt>
    <dgm:pt modelId="{CB875910-E6F5-1F46-8029-86D09AA2A788}">
      <dgm:prSet phldrT="[Text]" custT="1"/>
      <dgm:spPr/>
      <dgm:t>
        <a:bodyPr/>
        <a:lstStyle/>
        <a:p>
          <a:r>
            <a:rPr lang="en-US" sz="2400" dirty="0" smtClean="0">
              <a:latin typeface="Calibri" charset="0"/>
              <a:ea typeface="Calibri" charset="0"/>
              <a:cs typeface="Calibri" charset="0"/>
            </a:rPr>
            <a:t>Is model really working?</a:t>
          </a:r>
          <a:endParaRPr lang="en-US" sz="2400" dirty="0">
            <a:latin typeface="Calibri" charset="0"/>
            <a:ea typeface="Calibri" charset="0"/>
            <a:cs typeface="Calibri" charset="0"/>
          </a:endParaRPr>
        </a:p>
      </dgm:t>
    </dgm:pt>
    <dgm:pt modelId="{CAF9D408-60F9-1449-8FC0-39ABBF26C5E6}" type="parTrans" cxnId="{6642F58E-5E4D-EB41-A863-AE5E1DE840D7}">
      <dgm:prSet/>
      <dgm:spPr/>
      <dgm:t>
        <a:bodyPr/>
        <a:lstStyle/>
        <a:p>
          <a:endParaRPr lang="en-US">
            <a:latin typeface="Museo Sans 300"/>
            <a:cs typeface="Museo Sans 300"/>
          </a:endParaRPr>
        </a:p>
      </dgm:t>
    </dgm:pt>
    <dgm:pt modelId="{85F252AA-6558-2946-95F0-2F5466C7CC1B}" type="sibTrans" cxnId="{6642F58E-5E4D-EB41-A863-AE5E1DE840D7}">
      <dgm:prSet/>
      <dgm:spPr/>
      <dgm:t>
        <a:bodyPr/>
        <a:lstStyle/>
        <a:p>
          <a:endParaRPr lang="en-US">
            <a:latin typeface="Museo Sans 300"/>
            <a:cs typeface="Museo Sans 300"/>
          </a:endParaRPr>
        </a:p>
      </dgm:t>
    </dgm:pt>
    <dgm:pt modelId="{CA00FF3C-180E-C842-843D-BF490655EBB1}">
      <dgm:prSet phldrT="[Text]" custT="1"/>
      <dgm:spPr/>
      <dgm:t>
        <a:bodyPr/>
        <a:lstStyle/>
        <a:p>
          <a:r>
            <a:rPr lang="en-US" sz="2400" dirty="0" smtClean="0">
              <a:latin typeface="Calibri" charset="0"/>
              <a:ea typeface="Calibri" charset="0"/>
              <a:cs typeface="Calibri" charset="0"/>
            </a:rPr>
            <a:t>Convince myself and others?</a:t>
          </a:r>
          <a:endParaRPr lang="en-US" sz="2400" dirty="0">
            <a:latin typeface="Calibri" charset="0"/>
            <a:ea typeface="Calibri" charset="0"/>
            <a:cs typeface="Calibri" charset="0"/>
          </a:endParaRPr>
        </a:p>
      </dgm:t>
    </dgm:pt>
    <dgm:pt modelId="{CB02FAB5-5169-AF4F-993F-05D76F9E398C}" type="parTrans" cxnId="{EEBC9803-65CC-CD42-8365-52C974484ED0}">
      <dgm:prSet/>
      <dgm:spPr/>
      <dgm:t>
        <a:bodyPr/>
        <a:lstStyle/>
        <a:p>
          <a:endParaRPr lang="en-US"/>
        </a:p>
      </dgm:t>
    </dgm:pt>
    <dgm:pt modelId="{158B3E92-ECC8-BE4B-8A70-73263B4E8699}" type="sibTrans" cxnId="{EEBC9803-65CC-CD42-8365-52C974484ED0}">
      <dgm:prSet/>
      <dgm:spPr/>
      <dgm:t>
        <a:bodyPr/>
        <a:lstStyle/>
        <a:p>
          <a:endParaRPr lang="en-US"/>
        </a:p>
      </dgm:t>
    </dgm:pt>
    <dgm:pt modelId="{EF82F153-1088-CA42-9B0F-F4E3D9339618}" type="pres">
      <dgm:prSet presAssocID="{EC95B994-F2D8-7548-9E61-3E6E4BCA3A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A442F5-A111-AE43-9245-58151F016D55}" type="pres">
      <dgm:prSet presAssocID="{79C68336-131E-764D-A48F-18493AB56CBC}" presName="composite" presStyleCnt="0"/>
      <dgm:spPr/>
      <dgm:t>
        <a:bodyPr/>
        <a:lstStyle/>
        <a:p>
          <a:endParaRPr lang="en-US"/>
        </a:p>
      </dgm:t>
    </dgm:pt>
    <dgm:pt modelId="{C4466BAD-B291-E442-9B15-20A6816899A5}" type="pres">
      <dgm:prSet presAssocID="{79C68336-131E-764D-A48F-18493AB56CB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1E53F-D484-6140-ABDC-12AF67B6FF58}" type="pres">
      <dgm:prSet presAssocID="{79C68336-131E-764D-A48F-18493AB56CBC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BC9803-65CC-CD42-8365-52C974484ED0}" srcId="{79C68336-131E-764D-A48F-18493AB56CBC}" destId="{CA00FF3C-180E-C842-843D-BF490655EBB1}" srcOrd="1" destOrd="0" parTransId="{CB02FAB5-5169-AF4F-993F-05D76F9E398C}" sibTransId="{158B3E92-ECC8-BE4B-8A70-73263B4E8699}"/>
    <dgm:cxn modelId="{B69AF7FB-9941-FA4E-929F-7CB0544A03E2}" type="presOf" srcId="{79C68336-131E-764D-A48F-18493AB56CBC}" destId="{C4466BAD-B291-E442-9B15-20A6816899A5}" srcOrd="0" destOrd="0" presId="urn:microsoft.com/office/officeart/2005/8/layout/hList1"/>
    <dgm:cxn modelId="{DB251E9C-B60E-B447-AC61-4B92F4CE0EB9}" type="presOf" srcId="{CB875910-E6F5-1F46-8029-86D09AA2A788}" destId="{39A1E53F-D484-6140-ABDC-12AF67B6FF58}" srcOrd="0" destOrd="0" presId="urn:microsoft.com/office/officeart/2005/8/layout/hList1"/>
    <dgm:cxn modelId="{D673CB6F-94B6-E04B-B6D7-2D0984004B93}" type="presOf" srcId="{EC95B994-F2D8-7548-9E61-3E6E4BCA3A76}" destId="{EF82F153-1088-CA42-9B0F-F4E3D9339618}" srcOrd="0" destOrd="0" presId="urn:microsoft.com/office/officeart/2005/8/layout/hList1"/>
    <dgm:cxn modelId="{764EC3F5-5F0F-EC49-8EAF-C81AF67ABCC6}" srcId="{EC95B994-F2D8-7548-9E61-3E6E4BCA3A76}" destId="{79C68336-131E-764D-A48F-18493AB56CBC}" srcOrd="0" destOrd="0" parTransId="{EEDE0A29-BDA3-7040-B6A4-276C32F332A6}" sibTransId="{31A1921D-3A68-D549-84AA-0EB13408F163}"/>
    <dgm:cxn modelId="{6642F58E-5E4D-EB41-A863-AE5E1DE840D7}" srcId="{79C68336-131E-764D-A48F-18493AB56CBC}" destId="{CB875910-E6F5-1F46-8029-86D09AA2A788}" srcOrd="0" destOrd="0" parTransId="{CAF9D408-60F9-1449-8FC0-39ABBF26C5E6}" sibTransId="{85F252AA-6558-2946-95F0-2F5466C7CC1B}"/>
    <dgm:cxn modelId="{D119C99A-F572-BB44-BF29-67F3D402E18A}" type="presOf" srcId="{CA00FF3C-180E-C842-843D-BF490655EBB1}" destId="{39A1E53F-D484-6140-ABDC-12AF67B6FF58}" srcOrd="0" destOrd="1" presId="urn:microsoft.com/office/officeart/2005/8/layout/hList1"/>
    <dgm:cxn modelId="{F731B4E4-88A7-6248-A898-8AECC5797B31}" type="presParOf" srcId="{EF82F153-1088-CA42-9B0F-F4E3D9339618}" destId="{82A442F5-A111-AE43-9245-58151F016D55}" srcOrd="0" destOrd="0" presId="urn:microsoft.com/office/officeart/2005/8/layout/hList1"/>
    <dgm:cxn modelId="{F3E041A9-6FCB-D643-9FB3-F062B534B475}" type="presParOf" srcId="{82A442F5-A111-AE43-9245-58151F016D55}" destId="{C4466BAD-B291-E442-9B15-20A6816899A5}" srcOrd="0" destOrd="0" presId="urn:microsoft.com/office/officeart/2005/8/layout/hList1"/>
    <dgm:cxn modelId="{6DF96234-1AFF-9E4C-988D-AEA9835D51C5}" type="presParOf" srcId="{82A442F5-A111-AE43-9245-58151F016D55}" destId="{39A1E53F-D484-6140-ABDC-12AF67B6FF5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208DC9-129C-224F-AA3A-B8C491B4AA70}" type="doc">
      <dgm:prSet loTypeId="urn:microsoft.com/office/officeart/2005/8/layout/hProcess9" loCatId="" qsTypeId="urn:microsoft.com/office/officeart/2005/8/quickstyle/simple1" qsCatId="simple" csTypeId="urn:microsoft.com/office/officeart/2005/8/colors/colorful1" csCatId="colorful" phldr="1"/>
      <dgm:spPr/>
    </dgm:pt>
    <dgm:pt modelId="{8BB6575C-5EE5-A746-A4BE-B1BC14FB3C81}">
      <dgm:prSet phldrT="[Text]"/>
      <dgm:spPr/>
      <dgm:t>
        <a:bodyPr/>
        <a:lstStyle/>
        <a:p>
          <a:r>
            <a:rPr lang="en-US" b="0" i="0" dirty="0" smtClean="0">
              <a:latin typeface="Calibri" charset="0"/>
              <a:ea typeface="Calibri" charset="0"/>
              <a:cs typeface="Calibri" charset="0"/>
            </a:rPr>
            <a:t>Learn model</a:t>
          </a:r>
          <a:endParaRPr lang="en-US" b="0" i="0" dirty="0">
            <a:latin typeface="Calibri" charset="0"/>
            <a:ea typeface="Calibri" charset="0"/>
            <a:cs typeface="Calibri" charset="0"/>
          </a:endParaRPr>
        </a:p>
      </dgm:t>
    </dgm:pt>
    <dgm:pt modelId="{6FE489B1-BFEF-DD46-A445-C34F33A41725}" type="parTrans" cxnId="{4F0BDF13-CECD-AD45-93EA-43D8F58ACC5F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0AE12318-E726-3243-A518-114DE30C2D47}" type="sibTrans" cxnId="{4F0BDF13-CECD-AD45-93EA-43D8F58ACC5F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332DF8DF-BC27-E048-AF8E-D1A70C84C1CF}">
      <dgm:prSet phldrT="[Text]"/>
      <dgm:spPr/>
      <dgm:t>
        <a:bodyPr/>
        <a:lstStyle/>
        <a:p>
          <a:r>
            <a:rPr lang="en-US" b="0" i="0" dirty="0" smtClean="0">
              <a:latin typeface="Calibri" charset="0"/>
              <a:ea typeface="Calibri" charset="0"/>
              <a:cs typeface="Calibri" charset="0"/>
            </a:rPr>
            <a:t>Trust model</a:t>
          </a:r>
          <a:endParaRPr lang="en-US" b="0" i="0" dirty="0">
            <a:latin typeface="Calibri" charset="0"/>
            <a:ea typeface="Calibri" charset="0"/>
            <a:cs typeface="Calibri" charset="0"/>
          </a:endParaRPr>
        </a:p>
      </dgm:t>
    </dgm:pt>
    <dgm:pt modelId="{28EA6CC0-B49E-6945-97D5-CFAC47590EF5}" type="parTrans" cxnId="{ED8E6563-9928-1243-8F7F-15C9C8B47A33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AF9DCEB7-EA04-8D45-8C90-C9CA1A617786}" type="sibTrans" cxnId="{ED8E6563-9928-1243-8F7F-15C9C8B47A33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F11EBD99-2E10-0540-B65A-E7C2941FE39B}">
      <dgm:prSet phldrT="[Text]"/>
      <dgm:spPr/>
      <dgm:t>
        <a:bodyPr/>
        <a:lstStyle/>
        <a:p>
          <a:r>
            <a:rPr lang="en-US" b="0" i="0" dirty="0" smtClean="0">
              <a:latin typeface="Calibri" charset="0"/>
              <a:ea typeface="Calibri" charset="0"/>
              <a:cs typeface="Calibri" charset="0"/>
            </a:rPr>
            <a:t>Deploy model</a:t>
          </a:r>
          <a:endParaRPr lang="en-US" b="0" i="0" dirty="0">
            <a:latin typeface="Calibri" charset="0"/>
            <a:ea typeface="Calibri" charset="0"/>
            <a:cs typeface="Calibri" charset="0"/>
          </a:endParaRPr>
        </a:p>
      </dgm:t>
    </dgm:pt>
    <dgm:pt modelId="{A7C3C4E1-46A4-C943-8FCA-4756E5977F4A}" type="parTrans" cxnId="{FE912056-493E-7740-9A96-AD4511CCD249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A6C90698-064A-8B4F-96BB-20B241955FB2}" type="sibTrans" cxnId="{FE912056-493E-7740-9A96-AD4511CCD249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7C22BA45-4C4D-7D4D-9C90-5E2F191BE45F}" type="pres">
      <dgm:prSet presAssocID="{01208DC9-129C-224F-AA3A-B8C491B4AA70}" presName="CompostProcess" presStyleCnt="0">
        <dgm:presLayoutVars>
          <dgm:dir/>
          <dgm:resizeHandles val="exact"/>
        </dgm:presLayoutVars>
      </dgm:prSet>
      <dgm:spPr/>
    </dgm:pt>
    <dgm:pt modelId="{945CBA62-514F-CE49-890E-37A9FD5D0B48}" type="pres">
      <dgm:prSet presAssocID="{01208DC9-129C-224F-AA3A-B8C491B4AA70}" presName="arrow" presStyleLbl="bgShp" presStyleIdx="0" presStyleCnt="1"/>
      <dgm:spPr/>
    </dgm:pt>
    <dgm:pt modelId="{7D5BD130-4FD5-1F4C-869E-E0339118918E}" type="pres">
      <dgm:prSet presAssocID="{01208DC9-129C-224F-AA3A-B8C491B4AA70}" presName="linearProcess" presStyleCnt="0"/>
      <dgm:spPr/>
    </dgm:pt>
    <dgm:pt modelId="{477DD71E-B3F0-734B-8A6C-F4FF33997DAE}" type="pres">
      <dgm:prSet presAssocID="{8BB6575C-5EE5-A746-A4BE-B1BC14FB3C8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4C3F0-D349-364C-96C3-879DC0274428}" type="pres">
      <dgm:prSet presAssocID="{0AE12318-E726-3243-A518-114DE30C2D47}" presName="sibTrans" presStyleCnt="0"/>
      <dgm:spPr/>
    </dgm:pt>
    <dgm:pt modelId="{E65FCA17-979E-C44E-8FFC-23FB9DE82A31}" type="pres">
      <dgm:prSet presAssocID="{332DF8DF-BC27-E048-AF8E-D1A70C84C1C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C33C8-8C53-004B-BC01-8F3C333B0B46}" type="pres">
      <dgm:prSet presAssocID="{AF9DCEB7-EA04-8D45-8C90-C9CA1A617786}" presName="sibTrans" presStyleCnt="0"/>
      <dgm:spPr/>
    </dgm:pt>
    <dgm:pt modelId="{572F3EB9-F37F-024A-828A-638E78BA4894}" type="pres">
      <dgm:prSet presAssocID="{F11EBD99-2E10-0540-B65A-E7C2941FE39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0BDF13-CECD-AD45-93EA-43D8F58ACC5F}" srcId="{01208DC9-129C-224F-AA3A-B8C491B4AA70}" destId="{8BB6575C-5EE5-A746-A4BE-B1BC14FB3C81}" srcOrd="0" destOrd="0" parTransId="{6FE489B1-BFEF-DD46-A445-C34F33A41725}" sibTransId="{0AE12318-E726-3243-A518-114DE30C2D47}"/>
    <dgm:cxn modelId="{1B984943-0380-EB4B-865E-39D42FDF1B24}" type="presOf" srcId="{01208DC9-129C-224F-AA3A-B8C491B4AA70}" destId="{7C22BA45-4C4D-7D4D-9C90-5E2F191BE45F}" srcOrd="0" destOrd="0" presId="urn:microsoft.com/office/officeart/2005/8/layout/hProcess9"/>
    <dgm:cxn modelId="{1B4EBBC8-6AC8-B242-B2C8-DAAA940E6EC3}" type="presOf" srcId="{8BB6575C-5EE5-A746-A4BE-B1BC14FB3C81}" destId="{477DD71E-B3F0-734B-8A6C-F4FF33997DAE}" srcOrd="0" destOrd="0" presId="urn:microsoft.com/office/officeart/2005/8/layout/hProcess9"/>
    <dgm:cxn modelId="{C1AA0C73-3A32-0F4C-B273-1989224417D6}" type="presOf" srcId="{F11EBD99-2E10-0540-B65A-E7C2941FE39B}" destId="{572F3EB9-F37F-024A-828A-638E78BA4894}" srcOrd="0" destOrd="0" presId="urn:microsoft.com/office/officeart/2005/8/layout/hProcess9"/>
    <dgm:cxn modelId="{298920FD-8F8D-2B40-A26F-BF4EE134504C}" type="presOf" srcId="{332DF8DF-BC27-E048-AF8E-D1A70C84C1CF}" destId="{E65FCA17-979E-C44E-8FFC-23FB9DE82A31}" srcOrd="0" destOrd="0" presId="urn:microsoft.com/office/officeart/2005/8/layout/hProcess9"/>
    <dgm:cxn modelId="{FE912056-493E-7740-9A96-AD4511CCD249}" srcId="{01208DC9-129C-224F-AA3A-B8C491B4AA70}" destId="{F11EBD99-2E10-0540-B65A-E7C2941FE39B}" srcOrd="2" destOrd="0" parTransId="{A7C3C4E1-46A4-C943-8FCA-4756E5977F4A}" sibTransId="{A6C90698-064A-8B4F-96BB-20B241955FB2}"/>
    <dgm:cxn modelId="{ED8E6563-9928-1243-8F7F-15C9C8B47A33}" srcId="{01208DC9-129C-224F-AA3A-B8C491B4AA70}" destId="{332DF8DF-BC27-E048-AF8E-D1A70C84C1CF}" srcOrd="1" destOrd="0" parTransId="{28EA6CC0-B49E-6945-97D5-CFAC47590EF5}" sibTransId="{AF9DCEB7-EA04-8D45-8C90-C9CA1A617786}"/>
    <dgm:cxn modelId="{380AD1D5-EC36-5C4D-B8C0-3C046E2F56E3}" type="presParOf" srcId="{7C22BA45-4C4D-7D4D-9C90-5E2F191BE45F}" destId="{945CBA62-514F-CE49-890E-37A9FD5D0B48}" srcOrd="0" destOrd="0" presId="urn:microsoft.com/office/officeart/2005/8/layout/hProcess9"/>
    <dgm:cxn modelId="{5D52F066-1010-5145-A2F1-2A44581DA687}" type="presParOf" srcId="{7C22BA45-4C4D-7D4D-9C90-5E2F191BE45F}" destId="{7D5BD130-4FD5-1F4C-869E-E0339118918E}" srcOrd="1" destOrd="0" presId="urn:microsoft.com/office/officeart/2005/8/layout/hProcess9"/>
    <dgm:cxn modelId="{BDED32D5-1F0A-2344-A4E2-6A9A4803D40A}" type="presParOf" srcId="{7D5BD130-4FD5-1F4C-869E-E0339118918E}" destId="{477DD71E-B3F0-734B-8A6C-F4FF33997DAE}" srcOrd="0" destOrd="0" presId="urn:microsoft.com/office/officeart/2005/8/layout/hProcess9"/>
    <dgm:cxn modelId="{00BB63BD-81FA-7A44-A7D4-646F209324C2}" type="presParOf" srcId="{7D5BD130-4FD5-1F4C-869E-E0339118918E}" destId="{E8A4C3F0-D349-364C-96C3-879DC0274428}" srcOrd="1" destOrd="0" presId="urn:microsoft.com/office/officeart/2005/8/layout/hProcess9"/>
    <dgm:cxn modelId="{92B7F602-FC0F-2044-BCA2-8A93282E38FE}" type="presParOf" srcId="{7D5BD130-4FD5-1F4C-869E-E0339118918E}" destId="{E65FCA17-979E-C44E-8FFC-23FB9DE82A31}" srcOrd="2" destOrd="0" presId="urn:microsoft.com/office/officeart/2005/8/layout/hProcess9"/>
    <dgm:cxn modelId="{3DF8DCC0-981D-734C-998F-6EB0ABD5A619}" type="presParOf" srcId="{7D5BD130-4FD5-1F4C-869E-E0339118918E}" destId="{058C33C8-8C53-004B-BC01-8F3C333B0B46}" srcOrd="3" destOrd="0" presId="urn:microsoft.com/office/officeart/2005/8/layout/hProcess9"/>
    <dgm:cxn modelId="{DB9B40F9-5344-E04A-8734-88C483AEEA33}" type="presParOf" srcId="{7D5BD130-4FD5-1F4C-869E-E0339118918E}" destId="{572F3EB9-F37F-024A-828A-638E78BA489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E706C4-E528-824F-8C2F-6B9D5AFC6115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12D583-601B-494F-9FEE-4212055E7F23}">
      <dgm:prSet phldrT="[Text]" custT="1"/>
      <dgm:spPr/>
      <dgm:t>
        <a:bodyPr/>
        <a:lstStyle/>
        <a:p>
          <a:r>
            <a:rPr lang="en-US" sz="900" dirty="0" smtClean="0">
              <a:latin typeface="Museo Sans 100"/>
              <a:cs typeface="Museo Sans 100"/>
            </a:rPr>
            <a:t>Data</a:t>
          </a:r>
          <a:endParaRPr lang="en-US" sz="900" dirty="0">
            <a:latin typeface="Museo Sans 100"/>
            <a:cs typeface="Museo Sans 100"/>
          </a:endParaRPr>
        </a:p>
      </dgm:t>
    </dgm:pt>
    <dgm:pt modelId="{6B1B9D81-0CFC-3E45-A329-1AD677AEB703}" type="parTrans" cxnId="{7B20058E-59E6-3445-B258-3B1BAAB53769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4029D0A1-AACC-B744-B13C-55450E6A90F5}" type="sibTrans" cxnId="{7B20058E-59E6-3445-B258-3B1BAAB53769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C3D2E73B-1A2A-7648-980D-47B2C450EA17}">
      <dgm:prSet phldrT="[Text]" custT="1"/>
      <dgm:spPr/>
      <dgm:t>
        <a:bodyPr/>
        <a:lstStyle/>
        <a:p>
          <a:r>
            <a:rPr lang="en-US" sz="900" dirty="0" smtClean="0">
              <a:latin typeface="Museo Sans 100"/>
              <a:cs typeface="Museo Sans 100"/>
            </a:rPr>
            <a:t>Features</a:t>
          </a:r>
          <a:endParaRPr lang="en-US" sz="900" dirty="0">
            <a:latin typeface="Museo Sans 100"/>
            <a:cs typeface="Museo Sans 100"/>
          </a:endParaRPr>
        </a:p>
      </dgm:t>
    </dgm:pt>
    <dgm:pt modelId="{3F34F71A-52D1-F143-A789-0A361805201E}" type="parTrans" cxnId="{07509E89-CE0B-F446-9818-62452C585DF8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39B09E48-7A91-104A-A10E-07229591C636}" type="sibTrans" cxnId="{07509E89-CE0B-F446-9818-62452C585DF8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EFE3F281-599B-084B-A68D-3EFFA5384956}">
      <dgm:prSet phldrT="[Text]" custT="1"/>
      <dgm:spPr/>
      <dgm:t>
        <a:bodyPr/>
        <a:lstStyle/>
        <a:p>
          <a:r>
            <a:rPr lang="en-US" sz="900" dirty="0" smtClean="0">
              <a:latin typeface="Museo Sans 100"/>
              <a:cs typeface="Museo Sans 100"/>
            </a:rPr>
            <a:t>Model</a:t>
          </a:r>
          <a:endParaRPr lang="en-US" sz="900" dirty="0">
            <a:latin typeface="Museo Sans 100"/>
            <a:cs typeface="Museo Sans 100"/>
          </a:endParaRPr>
        </a:p>
      </dgm:t>
    </dgm:pt>
    <dgm:pt modelId="{356EA9C5-4DCD-5840-8C72-4C42BF16740D}" type="parTrans" cxnId="{9EAD0424-7B99-EF4D-9370-AC2D29CE4ABE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8DFD686C-6222-A245-9C2F-CA9DD6DE82B2}" type="sibTrans" cxnId="{9EAD0424-7B99-EF4D-9370-AC2D29CE4ABE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7EB19E55-9367-C349-9D3A-260D7D7C3B23}">
      <dgm:prSet phldrT="[Text]" custT="1"/>
      <dgm:spPr/>
      <dgm:t>
        <a:bodyPr/>
        <a:lstStyle/>
        <a:p>
          <a:r>
            <a:rPr lang="en-US" sz="900" dirty="0" smtClean="0">
              <a:latin typeface="Museo Sans 100"/>
              <a:cs typeface="Museo Sans 100"/>
            </a:rPr>
            <a:t>Evaluate</a:t>
          </a:r>
          <a:endParaRPr lang="en-US" sz="900" dirty="0">
            <a:latin typeface="Museo Sans 100"/>
            <a:cs typeface="Museo Sans 100"/>
          </a:endParaRPr>
        </a:p>
      </dgm:t>
    </dgm:pt>
    <dgm:pt modelId="{72E06D9E-1648-8241-B427-DDA16FFDF034}" type="parTrans" cxnId="{87F28340-3E81-BB46-96F4-0726590F0C2D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95598D55-55BB-044B-8DF2-293C91806C8C}" type="sibTrans" cxnId="{87F28340-3E81-BB46-96F4-0726590F0C2D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81E9FF1C-92A9-BA44-A00A-F199594B7DA8}">
      <dgm:prSet phldrT="[Text]" custT="1"/>
      <dgm:spPr/>
      <dgm:t>
        <a:bodyPr/>
        <a:lstStyle/>
        <a:p>
          <a:r>
            <a:rPr lang="en-US" sz="900" dirty="0" smtClean="0">
              <a:latin typeface="Museo Sans 100"/>
              <a:cs typeface="Museo Sans 100"/>
            </a:rPr>
            <a:t>Improve</a:t>
          </a:r>
          <a:endParaRPr lang="en-US" sz="900" dirty="0">
            <a:latin typeface="Museo Sans 100"/>
            <a:cs typeface="Museo Sans 100"/>
          </a:endParaRPr>
        </a:p>
      </dgm:t>
    </dgm:pt>
    <dgm:pt modelId="{5738FC36-D330-284E-B9FC-977B2E91C39C}" type="parTrans" cxnId="{E5DFEF41-88DF-2C4B-98A6-705113E15F34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36A323A2-3392-0F46-9B19-F1427556C82C}" type="sibTrans" cxnId="{E5DFEF41-88DF-2C4B-98A6-705113E15F34}">
      <dgm:prSet/>
      <dgm:spPr/>
      <dgm:t>
        <a:bodyPr/>
        <a:lstStyle/>
        <a:p>
          <a:endParaRPr lang="en-US" sz="1600">
            <a:latin typeface="Museo Sans 100"/>
            <a:cs typeface="Museo Sans 100"/>
          </a:endParaRPr>
        </a:p>
      </dgm:t>
    </dgm:pt>
    <dgm:pt modelId="{6CB13442-F82C-2745-A0FC-34353E20CAC2}" type="pres">
      <dgm:prSet presAssocID="{7DE706C4-E528-824F-8C2F-6B9D5AFC611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B41174-E4EC-4348-939A-07F0C24ED02D}" type="pres">
      <dgm:prSet presAssocID="{CC12D583-601B-494F-9FEE-4212055E7F23}" presName="dummy" presStyleCnt="0"/>
      <dgm:spPr/>
    </dgm:pt>
    <dgm:pt modelId="{4B34F7F9-18E7-6C41-9ABB-20F7937848BF}" type="pres">
      <dgm:prSet presAssocID="{CC12D583-601B-494F-9FEE-4212055E7F23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63D8D9-B8B7-274B-9FCD-EC4547DAC34C}" type="pres">
      <dgm:prSet presAssocID="{4029D0A1-AACC-B744-B13C-55450E6A90F5}" presName="sibTrans" presStyleLbl="node1" presStyleIdx="0" presStyleCnt="5"/>
      <dgm:spPr/>
      <dgm:t>
        <a:bodyPr/>
        <a:lstStyle/>
        <a:p>
          <a:endParaRPr lang="en-US"/>
        </a:p>
      </dgm:t>
    </dgm:pt>
    <dgm:pt modelId="{C392C36A-DD9E-7348-AD51-94C5D0148447}" type="pres">
      <dgm:prSet presAssocID="{C3D2E73B-1A2A-7648-980D-47B2C450EA17}" presName="dummy" presStyleCnt="0"/>
      <dgm:spPr/>
    </dgm:pt>
    <dgm:pt modelId="{0DE0A067-0BFB-5D41-98E7-E7247C51194B}" type="pres">
      <dgm:prSet presAssocID="{C3D2E73B-1A2A-7648-980D-47B2C450EA17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C1111-D65A-0F4F-B920-5BD0A609BFF2}" type="pres">
      <dgm:prSet presAssocID="{39B09E48-7A91-104A-A10E-07229591C636}" presName="sibTrans" presStyleLbl="node1" presStyleIdx="1" presStyleCnt="5"/>
      <dgm:spPr/>
      <dgm:t>
        <a:bodyPr/>
        <a:lstStyle/>
        <a:p>
          <a:endParaRPr lang="en-US"/>
        </a:p>
      </dgm:t>
    </dgm:pt>
    <dgm:pt modelId="{6DC0095B-D380-E448-851F-0DB4B8352591}" type="pres">
      <dgm:prSet presAssocID="{EFE3F281-599B-084B-A68D-3EFFA5384956}" presName="dummy" presStyleCnt="0"/>
      <dgm:spPr/>
    </dgm:pt>
    <dgm:pt modelId="{DA931F70-5E4C-414E-9B9F-F042C8A1C196}" type="pres">
      <dgm:prSet presAssocID="{EFE3F281-599B-084B-A68D-3EFFA5384956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4E9838-4D8B-404B-B90C-BDD537D909E0}" type="pres">
      <dgm:prSet presAssocID="{8DFD686C-6222-A245-9C2F-CA9DD6DE82B2}" presName="sibTrans" presStyleLbl="node1" presStyleIdx="2" presStyleCnt="5"/>
      <dgm:spPr/>
      <dgm:t>
        <a:bodyPr/>
        <a:lstStyle/>
        <a:p>
          <a:endParaRPr lang="en-US"/>
        </a:p>
      </dgm:t>
    </dgm:pt>
    <dgm:pt modelId="{10C83395-3851-5D4C-AD45-D940FC0C0553}" type="pres">
      <dgm:prSet presAssocID="{7EB19E55-9367-C349-9D3A-260D7D7C3B23}" presName="dummy" presStyleCnt="0"/>
      <dgm:spPr/>
    </dgm:pt>
    <dgm:pt modelId="{73E648B5-55F3-CE4C-968D-FD5ABFB96B58}" type="pres">
      <dgm:prSet presAssocID="{7EB19E55-9367-C349-9D3A-260D7D7C3B23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460507-0E11-0247-9E06-5873D6D65A5C}" type="pres">
      <dgm:prSet presAssocID="{95598D55-55BB-044B-8DF2-293C91806C8C}" presName="sibTrans" presStyleLbl="node1" presStyleIdx="3" presStyleCnt="5"/>
      <dgm:spPr/>
      <dgm:t>
        <a:bodyPr/>
        <a:lstStyle/>
        <a:p>
          <a:endParaRPr lang="en-US"/>
        </a:p>
      </dgm:t>
    </dgm:pt>
    <dgm:pt modelId="{33F18ADE-54AB-544E-9529-52A8BE6FCA3F}" type="pres">
      <dgm:prSet presAssocID="{81E9FF1C-92A9-BA44-A00A-F199594B7DA8}" presName="dummy" presStyleCnt="0"/>
      <dgm:spPr/>
    </dgm:pt>
    <dgm:pt modelId="{E1BCBE46-B9D8-F744-86C2-DFA1B1C74CBE}" type="pres">
      <dgm:prSet presAssocID="{81E9FF1C-92A9-BA44-A00A-F199594B7DA8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31CBD-C73B-B446-A57C-12196778339F}" type="pres">
      <dgm:prSet presAssocID="{36A323A2-3392-0F46-9B19-F1427556C82C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A0F6AFAE-EEEF-E941-8F1A-539B8D2B21B1}" type="presOf" srcId="{EFE3F281-599B-084B-A68D-3EFFA5384956}" destId="{DA931F70-5E4C-414E-9B9F-F042C8A1C196}" srcOrd="0" destOrd="0" presId="urn:microsoft.com/office/officeart/2005/8/layout/cycle1"/>
    <dgm:cxn modelId="{E787E55C-2B46-9B4F-A516-83BC818E7B3C}" type="presOf" srcId="{36A323A2-3392-0F46-9B19-F1427556C82C}" destId="{88731CBD-C73B-B446-A57C-12196778339F}" srcOrd="0" destOrd="0" presId="urn:microsoft.com/office/officeart/2005/8/layout/cycle1"/>
    <dgm:cxn modelId="{3E289C06-5C36-454D-9A5F-2284920BF847}" type="presOf" srcId="{81E9FF1C-92A9-BA44-A00A-F199594B7DA8}" destId="{E1BCBE46-B9D8-F744-86C2-DFA1B1C74CBE}" srcOrd="0" destOrd="0" presId="urn:microsoft.com/office/officeart/2005/8/layout/cycle1"/>
    <dgm:cxn modelId="{F67C958C-1925-4148-A2ED-0F0D3E0B3626}" type="presOf" srcId="{95598D55-55BB-044B-8DF2-293C91806C8C}" destId="{99460507-0E11-0247-9E06-5873D6D65A5C}" srcOrd="0" destOrd="0" presId="urn:microsoft.com/office/officeart/2005/8/layout/cycle1"/>
    <dgm:cxn modelId="{7B20058E-59E6-3445-B258-3B1BAAB53769}" srcId="{7DE706C4-E528-824F-8C2F-6B9D5AFC6115}" destId="{CC12D583-601B-494F-9FEE-4212055E7F23}" srcOrd="0" destOrd="0" parTransId="{6B1B9D81-0CFC-3E45-A329-1AD677AEB703}" sibTransId="{4029D0A1-AACC-B744-B13C-55450E6A90F5}"/>
    <dgm:cxn modelId="{172B9E2A-0B67-D345-A992-2B066693671D}" type="presOf" srcId="{C3D2E73B-1A2A-7648-980D-47B2C450EA17}" destId="{0DE0A067-0BFB-5D41-98E7-E7247C51194B}" srcOrd="0" destOrd="0" presId="urn:microsoft.com/office/officeart/2005/8/layout/cycle1"/>
    <dgm:cxn modelId="{9EAD0424-7B99-EF4D-9370-AC2D29CE4ABE}" srcId="{7DE706C4-E528-824F-8C2F-6B9D5AFC6115}" destId="{EFE3F281-599B-084B-A68D-3EFFA5384956}" srcOrd="2" destOrd="0" parTransId="{356EA9C5-4DCD-5840-8C72-4C42BF16740D}" sibTransId="{8DFD686C-6222-A245-9C2F-CA9DD6DE82B2}"/>
    <dgm:cxn modelId="{9B2E12CD-C709-A945-A083-FE33D6DF40EA}" type="presOf" srcId="{8DFD686C-6222-A245-9C2F-CA9DD6DE82B2}" destId="{D34E9838-4D8B-404B-B90C-BDD537D909E0}" srcOrd="0" destOrd="0" presId="urn:microsoft.com/office/officeart/2005/8/layout/cycle1"/>
    <dgm:cxn modelId="{1276BB3F-678D-C246-A0F5-2D99F92786B1}" type="presOf" srcId="{4029D0A1-AACC-B744-B13C-55450E6A90F5}" destId="{9763D8D9-B8B7-274B-9FCD-EC4547DAC34C}" srcOrd="0" destOrd="0" presId="urn:microsoft.com/office/officeart/2005/8/layout/cycle1"/>
    <dgm:cxn modelId="{10295FB0-0BFA-D044-B20C-7AA0230259DC}" type="presOf" srcId="{7EB19E55-9367-C349-9D3A-260D7D7C3B23}" destId="{73E648B5-55F3-CE4C-968D-FD5ABFB96B58}" srcOrd="0" destOrd="0" presId="urn:microsoft.com/office/officeart/2005/8/layout/cycle1"/>
    <dgm:cxn modelId="{E5DFEF41-88DF-2C4B-98A6-705113E15F34}" srcId="{7DE706C4-E528-824F-8C2F-6B9D5AFC6115}" destId="{81E9FF1C-92A9-BA44-A00A-F199594B7DA8}" srcOrd="4" destOrd="0" parTransId="{5738FC36-D330-284E-B9FC-977B2E91C39C}" sibTransId="{36A323A2-3392-0F46-9B19-F1427556C82C}"/>
    <dgm:cxn modelId="{559430FB-B196-A54C-BEBC-82D5C01AE8DE}" type="presOf" srcId="{CC12D583-601B-494F-9FEE-4212055E7F23}" destId="{4B34F7F9-18E7-6C41-9ABB-20F7937848BF}" srcOrd="0" destOrd="0" presId="urn:microsoft.com/office/officeart/2005/8/layout/cycle1"/>
    <dgm:cxn modelId="{4DD09A7A-98E7-1248-9060-FD2638BF31A0}" type="presOf" srcId="{7DE706C4-E528-824F-8C2F-6B9D5AFC6115}" destId="{6CB13442-F82C-2745-A0FC-34353E20CAC2}" srcOrd="0" destOrd="0" presId="urn:microsoft.com/office/officeart/2005/8/layout/cycle1"/>
    <dgm:cxn modelId="{D36D7CF3-01D5-6F42-8D07-6392D5C852D5}" type="presOf" srcId="{39B09E48-7A91-104A-A10E-07229591C636}" destId="{6C8C1111-D65A-0F4F-B920-5BD0A609BFF2}" srcOrd="0" destOrd="0" presId="urn:microsoft.com/office/officeart/2005/8/layout/cycle1"/>
    <dgm:cxn modelId="{87F28340-3E81-BB46-96F4-0726590F0C2D}" srcId="{7DE706C4-E528-824F-8C2F-6B9D5AFC6115}" destId="{7EB19E55-9367-C349-9D3A-260D7D7C3B23}" srcOrd="3" destOrd="0" parTransId="{72E06D9E-1648-8241-B427-DDA16FFDF034}" sibTransId="{95598D55-55BB-044B-8DF2-293C91806C8C}"/>
    <dgm:cxn modelId="{07509E89-CE0B-F446-9818-62452C585DF8}" srcId="{7DE706C4-E528-824F-8C2F-6B9D5AFC6115}" destId="{C3D2E73B-1A2A-7648-980D-47B2C450EA17}" srcOrd="1" destOrd="0" parTransId="{3F34F71A-52D1-F143-A789-0A361805201E}" sibTransId="{39B09E48-7A91-104A-A10E-07229591C636}"/>
    <dgm:cxn modelId="{C92FAD54-71B5-8742-8ADA-F7BCC1C8BDDA}" type="presParOf" srcId="{6CB13442-F82C-2745-A0FC-34353E20CAC2}" destId="{76B41174-E4EC-4348-939A-07F0C24ED02D}" srcOrd="0" destOrd="0" presId="urn:microsoft.com/office/officeart/2005/8/layout/cycle1"/>
    <dgm:cxn modelId="{F34EC249-712C-B647-BF85-E5DF869FE811}" type="presParOf" srcId="{6CB13442-F82C-2745-A0FC-34353E20CAC2}" destId="{4B34F7F9-18E7-6C41-9ABB-20F7937848BF}" srcOrd="1" destOrd="0" presId="urn:microsoft.com/office/officeart/2005/8/layout/cycle1"/>
    <dgm:cxn modelId="{6E8A8433-3FD1-7149-BB8A-FB0DEE4C4AF2}" type="presParOf" srcId="{6CB13442-F82C-2745-A0FC-34353E20CAC2}" destId="{9763D8D9-B8B7-274B-9FCD-EC4547DAC34C}" srcOrd="2" destOrd="0" presId="urn:microsoft.com/office/officeart/2005/8/layout/cycle1"/>
    <dgm:cxn modelId="{0E0C4D47-012A-B84D-9BA9-9ED343157DE7}" type="presParOf" srcId="{6CB13442-F82C-2745-A0FC-34353E20CAC2}" destId="{C392C36A-DD9E-7348-AD51-94C5D0148447}" srcOrd="3" destOrd="0" presId="urn:microsoft.com/office/officeart/2005/8/layout/cycle1"/>
    <dgm:cxn modelId="{CA2947EA-DC74-3C44-AC67-7831C7AC5577}" type="presParOf" srcId="{6CB13442-F82C-2745-A0FC-34353E20CAC2}" destId="{0DE0A067-0BFB-5D41-98E7-E7247C51194B}" srcOrd="4" destOrd="0" presId="urn:microsoft.com/office/officeart/2005/8/layout/cycle1"/>
    <dgm:cxn modelId="{AF7593C8-FBD7-E34F-948D-9ADAD05E540A}" type="presParOf" srcId="{6CB13442-F82C-2745-A0FC-34353E20CAC2}" destId="{6C8C1111-D65A-0F4F-B920-5BD0A609BFF2}" srcOrd="5" destOrd="0" presId="urn:microsoft.com/office/officeart/2005/8/layout/cycle1"/>
    <dgm:cxn modelId="{08CB8E3D-4A45-2B4A-B25C-54E63B48AD90}" type="presParOf" srcId="{6CB13442-F82C-2745-A0FC-34353E20CAC2}" destId="{6DC0095B-D380-E448-851F-0DB4B8352591}" srcOrd="6" destOrd="0" presId="urn:microsoft.com/office/officeart/2005/8/layout/cycle1"/>
    <dgm:cxn modelId="{4DEEAE65-A71C-4F47-9461-55A190E20EE4}" type="presParOf" srcId="{6CB13442-F82C-2745-A0FC-34353E20CAC2}" destId="{DA931F70-5E4C-414E-9B9F-F042C8A1C196}" srcOrd="7" destOrd="0" presId="urn:microsoft.com/office/officeart/2005/8/layout/cycle1"/>
    <dgm:cxn modelId="{253EF974-12C1-964F-9198-5A989F98866C}" type="presParOf" srcId="{6CB13442-F82C-2745-A0FC-34353E20CAC2}" destId="{D34E9838-4D8B-404B-B90C-BDD537D909E0}" srcOrd="8" destOrd="0" presId="urn:microsoft.com/office/officeart/2005/8/layout/cycle1"/>
    <dgm:cxn modelId="{FE9B4B63-1220-574A-AE86-6C115BE2BEBC}" type="presParOf" srcId="{6CB13442-F82C-2745-A0FC-34353E20CAC2}" destId="{10C83395-3851-5D4C-AD45-D940FC0C0553}" srcOrd="9" destOrd="0" presId="urn:microsoft.com/office/officeart/2005/8/layout/cycle1"/>
    <dgm:cxn modelId="{94E5B694-B600-1D44-9675-9245D478A433}" type="presParOf" srcId="{6CB13442-F82C-2745-A0FC-34353E20CAC2}" destId="{73E648B5-55F3-CE4C-968D-FD5ABFB96B58}" srcOrd="10" destOrd="0" presId="urn:microsoft.com/office/officeart/2005/8/layout/cycle1"/>
    <dgm:cxn modelId="{7C2866C3-D9DA-6545-9426-23344C5ACA7A}" type="presParOf" srcId="{6CB13442-F82C-2745-A0FC-34353E20CAC2}" destId="{99460507-0E11-0247-9E06-5873D6D65A5C}" srcOrd="11" destOrd="0" presId="urn:microsoft.com/office/officeart/2005/8/layout/cycle1"/>
    <dgm:cxn modelId="{2511C359-C184-254A-8757-71B502A8CAAC}" type="presParOf" srcId="{6CB13442-F82C-2745-A0FC-34353E20CAC2}" destId="{33F18ADE-54AB-544E-9529-52A8BE6FCA3F}" srcOrd="12" destOrd="0" presId="urn:microsoft.com/office/officeart/2005/8/layout/cycle1"/>
    <dgm:cxn modelId="{9D1E132B-2811-5245-A02C-998AEF068A70}" type="presParOf" srcId="{6CB13442-F82C-2745-A0FC-34353E20CAC2}" destId="{E1BCBE46-B9D8-F744-86C2-DFA1B1C74CBE}" srcOrd="13" destOrd="0" presId="urn:microsoft.com/office/officeart/2005/8/layout/cycle1"/>
    <dgm:cxn modelId="{02394F4C-5DB6-474E-96BD-9C1CCA0FCBF6}" type="presParOf" srcId="{6CB13442-F82C-2745-A0FC-34353E20CAC2}" destId="{88731CBD-C73B-B446-A57C-12196778339F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1603A6-F099-B548-95AE-551C97F1E835}" type="doc">
      <dgm:prSet loTypeId="urn:microsoft.com/office/officeart/2005/8/layout/vList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1C769F-9F26-F748-8095-15A58F4B2D77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Interpretable models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DF78253F-15EF-0343-88D5-883662A6BCC2}" type="parTrans" cxnId="{D8A226AD-B86A-4547-ADCA-D5C47440E82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02FAD22D-D52F-724F-BF50-AF31CBA79590}" type="sibTrans" cxnId="{D8A226AD-B86A-4547-ADCA-D5C47440E82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E711CDF4-1A01-3B45-9D0E-BE7B9738C7CC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Promising, but</a:t>
          </a:r>
          <a:r>
            <a:rPr lang="is-IS" dirty="0" smtClean="0">
              <a:latin typeface="Calibri" charset="0"/>
              <a:ea typeface="Calibri" charset="0"/>
              <a:cs typeface="Calibri" charset="0"/>
            </a:rPr>
            <a:t>…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7F039CB9-1CFA-6049-B90A-F5A8ABC34961}" type="parTrans" cxnId="{4C40B757-85C0-3B44-8C96-144A589695B8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DF5FFC3C-D0B0-6F48-9998-E1FC9B8AB733}" type="sibTrans" cxnId="{4C40B757-85C0-3B44-8C96-144A589695B8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4590A6DE-A921-FB4D-8AF0-A25DE3C00E7B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But often not accurate enough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03C15D61-151C-5F4E-AFD6-E41339FE4232}" type="parTrans" cxnId="{AD98D72A-E12D-5E45-A986-B9FAE5C42A50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88413394-BF59-8140-A89C-54A29EF80907}" type="sibTrans" cxnId="{AD98D72A-E12D-5E45-A986-B9FAE5C42A50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47A12D23-F439-2849-9413-0138BD6CA9AD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Accuracy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29C172F9-DADD-1C44-BA67-FE57D8AFD08B}" type="parTrans" cxnId="{1CF512BC-9672-C441-ABD6-0F148BC3146A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71C32C1B-DA65-CD49-99B2-4C3819E68C6F}" type="sibTrans" cxnId="{1CF512BC-9672-C441-ABD6-0F148BC3146A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A2ADB31A-D188-2646-BFE5-B01ACFB2EC3A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Museo Sans 300"/>
              <a:cs typeface="Museo Sans 300"/>
            </a:rPr>
            <a:t>A must have, but</a:t>
          </a:r>
          <a:r>
            <a:rPr lang="is-IS" dirty="0" smtClean="0">
              <a:solidFill>
                <a:schemeClr val="bg1"/>
              </a:solidFill>
              <a:latin typeface="Museo Sans 300"/>
              <a:cs typeface="Museo Sans 300"/>
            </a:rPr>
            <a:t>…</a:t>
          </a:r>
          <a:endParaRPr lang="en-US" dirty="0">
            <a:solidFill>
              <a:schemeClr val="bg1"/>
            </a:solidFill>
            <a:latin typeface="Museo Sans 300"/>
            <a:cs typeface="Museo Sans 300"/>
          </a:endParaRPr>
        </a:p>
      </dgm:t>
    </dgm:pt>
    <dgm:pt modelId="{293F6485-A064-F54C-8469-C03BFA98707E}" type="parTrans" cxnId="{19D6C313-326A-474A-956A-3EB6CA8CC03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870A5332-B610-5148-8B35-1C917BEF4B13}" type="sibTrans" cxnId="{19D6C313-326A-474A-956A-3EB6CA8CC03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6242960B-0E18-EF40-8B3E-23FFE6ED4F5E}">
      <dgm:prSet phldrT="[Text]"/>
      <dgm:spPr>
        <a:noFill/>
        <a:ln>
          <a:solidFill>
            <a:srgbClr val="FFFFFF"/>
          </a:solidFill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Museo Sans 300"/>
              <a:cs typeface="Museo Sans 300"/>
            </a:rPr>
            <a:t>AKA gut feeling, “I’m the expert”, looks good,</a:t>
          </a:r>
          <a:r>
            <a:rPr lang="is-IS" dirty="0" smtClean="0">
              <a:solidFill>
                <a:schemeClr val="bg1"/>
              </a:solidFill>
              <a:latin typeface="Museo Sans 300"/>
              <a:cs typeface="Museo Sans 300"/>
            </a:rPr>
            <a:t>…</a:t>
          </a:r>
          <a:endParaRPr lang="en-US" dirty="0">
            <a:solidFill>
              <a:schemeClr val="bg1"/>
            </a:solidFill>
            <a:latin typeface="Museo Sans 300"/>
            <a:cs typeface="Museo Sans 300"/>
          </a:endParaRPr>
        </a:p>
      </dgm:t>
    </dgm:pt>
    <dgm:pt modelId="{92907C6F-443C-B240-9F80-2AFF30B79A24}">
      <dgm:prSet phldrT="[Text]"/>
      <dgm:spPr>
        <a:noFill/>
        <a:ln>
          <a:solidFill>
            <a:srgbClr val="FFFFFF"/>
          </a:solidFill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Museo Sans 100"/>
              <a:cs typeface="Museo Sans 100"/>
            </a:rPr>
            <a:t>Voodoo</a:t>
          </a:r>
          <a:endParaRPr lang="en-US" dirty="0">
            <a:solidFill>
              <a:schemeClr val="bg1"/>
            </a:solidFill>
            <a:latin typeface="Museo Sans 100"/>
            <a:cs typeface="Museo Sans 100"/>
          </a:endParaRPr>
        </a:p>
      </dgm:t>
    </dgm:pt>
    <dgm:pt modelId="{D2D0EB66-7EAB-F949-BCDA-4C821362B578}" type="sibTrans" cxnId="{0C5D4CE3-70ED-3F4C-8116-3B83B5ECBEC4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31D87390-0DB7-4C49-BCC7-6C359B11201D}" type="parTrans" cxnId="{0C5D4CE3-70ED-3F4C-8116-3B83B5ECBEC4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68A3F9C0-AAFD-5947-9252-31FAC622B30D}" type="sibTrans" cxnId="{2C756FD0-D680-2E45-88BF-4F7E85F91879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B0AE956A-EDD5-2343-8229-A91D4F386C1F}" type="parTrans" cxnId="{2C756FD0-D680-2E45-88BF-4F7E85F91879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36B306D9-3490-4F4C-82C4-424C3B8BC754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Museo Sans 300"/>
              <a:cs typeface="Museo Sans 300"/>
            </a:rPr>
            <a:t>Slow, expensive, tricky to interpret properly </a:t>
          </a:r>
          <a:endParaRPr lang="en-US" dirty="0">
            <a:solidFill>
              <a:schemeClr val="bg1"/>
            </a:solidFill>
            <a:latin typeface="Museo Sans 300"/>
            <a:cs typeface="Museo Sans 300"/>
          </a:endParaRPr>
        </a:p>
      </dgm:t>
    </dgm:pt>
    <dgm:pt modelId="{ABC6E30E-D094-B148-A451-C155A46DD165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Museo Sans 300"/>
              <a:cs typeface="Museo Sans 300"/>
            </a:rPr>
            <a:t>“Almost” gold standard, but</a:t>
          </a:r>
          <a:r>
            <a:rPr lang="is-IS" dirty="0" smtClean="0">
              <a:solidFill>
                <a:schemeClr val="bg1"/>
              </a:solidFill>
              <a:latin typeface="Museo Sans 300"/>
              <a:cs typeface="Museo Sans 300"/>
            </a:rPr>
            <a:t>… </a:t>
          </a:r>
          <a:endParaRPr lang="en-US" dirty="0">
            <a:solidFill>
              <a:schemeClr val="bg1"/>
            </a:solidFill>
            <a:latin typeface="Museo Sans 300"/>
            <a:cs typeface="Museo Sans 300"/>
          </a:endParaRPr>
        </a:p>
      </dgm:t>
    </dgm:pt>
    <dgm:pt modelId="{949A8EB3-8790-C142-B458-F0BC42D07D82}">
      <dgm:prSet phldrT="[Text]"/>
      <dgm:spPr>
        <a:noFill/>
        <a:ln>
          <a:solidFill>
            <a:srgbClr val="FFFFFF"/>
          </a:solidFill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Museo Sans 100"/>
              <a:cs typeface="Museo Sans 100"/>
            </a:rPr>
            <a:t>A/B testing</a:t>
          </a:r>
          <a:endParaRPr lang="en-US" dirty="0">
            <a:solidFill>
              <a:schemeClr val="bg1"/>
            </a:solidFill>
            <a:latin typeface="Museo Sans 100"/>
            <a:cs typeface="Museo Sans 100"/>
          </a:endParaRPr>
        </a:p>
      </dgm:t>
    </dgm:pt>
    <dgm:pt modelId="{6AC6FFC5-CCCB-BD47-A411-428F45EF9152}" type="sibTrans" cxnId="{8AEC8BBA-FE9F-D941-B376-D2FB19712475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1F22962F-2CF4-A949-92FC-3E43638456B7}" type="parTrans" cxnId="{8AEC8BBA-FE9F-D941-B376-D2FB19712475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5A7F39AB-ED74-0F42-A5D4-C926830ED987}" type="sibTrans" cxnId="{714671B2-D690-F044-B2AD-1D4AA42AD1F7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2BB4C9B7-275A-FF4F-A076-7A033711F61F}" type="parTrans" cxnId="{714671B2-D690-F044-B2AD-1D4AA42AD1F7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FFAE71BF-5E0B-E54F-B867-F983B20C8079}" type="sibTrans" cxnId="{3DDC099B-DAD9-4846-8A36-098790B77D7C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16FC1F96-9C6F-E443-B8CC-7AA455B137DA}" type="parTrans" cxnId="{3DDC099B-DAD9-4846-8A36-098790B77D7C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617B0BFE-20A9-E94E-8AF4-C9A278F0F03E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Museo Sans 300"/>
              <a:cs typeface="Museo Sans 300"/>
            </a:rPr>
            <a:t>Unreliable: data leakage, training data vs. real world, changing environment, objective mismatch </a:t>
          </a:r>
          <a:endParaRPr lang="en-US" dirty="0">
            <a:solidFill>
              <a:schemeClr val="bg1"/>
            </a:solidFill>
            <a:latin typeface="Museo Sans 300"/>
            <a:cs typeface="Museo Sans 300"/>
          </a:endParaRPr>
        </a:p>
      </dgm:t>
    </dgm:pt>
    <dgm:pt modelId="{ADB56B0A-E677-2A43-AE7B-5FD92307A40C}" type="sibTrans" cxnId="{C990A2B8-A2A0-F840-AAA1-138FD9B6B3F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5A674543-8283-8244-A2D6-B93374AAA709}" type="parTrans" cxnId="{C990A2B8-A2A0-F840-AAA1-138FD9B6B3F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D96FAB18-A27C-F44C-A508-41D21F3CD764}" type="pres">
      <dgm:prSet presAssocID="{271603A6-F099-B548-95AE-551C97F1E8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16FDE6-E925-914E-84EE-F24291C58ED1}" type="pres">
      <dgm:prSet presAssocID="{B61C769F-9F26-F748-8095-15A58F4B2D77}" presName="linNode" presStyleCnt="0"/>
      <dgm:spPr/>
    </dgm:pt>
    <dgm:pt modelId="{1C56C255-8F1F-8E49-88A0-8936C4FD099A}" type="pres">
      <dgm:prSet presAssocID="{B61C769F-9F26-F748-8095-15A58F4B2D7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17D95-FFF0-4048-A97C-F71D696AEA49}" type="pres">
      <dgm:prSet presAssocID="{B61C769F-9F26-F748-8095-15A58F4B2D77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B3565-67F5-684B-8822-671D54AA9714}" type="pres">
      <dgm:prSet presAssocID="{02FAD22D-D52F-724F-BF50-AF31CBA79590}" presName="sp" presStyleCnt="0"/>
      <dgm:spPr/>
    </dgm:pt>
    <dgm:pt modelId="{AB9600B4-4792-BF48-A0BF-38E8752BFDD6}" type="pres">
      <dgm:prSet presAssocID="{47A12D23-F439-2849-9413-0138BD6CA9AD}" presName="linNode" presStyleCnt="0"/>
      <dgm:spPr/>
    </dgm:pt>
    <dgm:pt modelId="{BB2E4999-E389-4948-A42D-D70992FE83C7}" type="pres">
      <dgm:prSet presAssocID="{47A12D23-F439-2849-9413-0138BD6CA9A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495F11-625A-5D4E-B8A1-3F310FD29263}" type="pres">
      <dgm:prSet presAssocID="{47A12D23-F439-2849-9413-0138BD6CA9AD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E392F-D2C4-0448-85FF-7B1069881328}" type="pres">
      <dgm:prSet presAssocID="{71C32C1B-DA65-CD49-99B2-4C3819E68C6F}" presName="sp" presStyleCnt="0"/>
      <dgm:spPr/>
    </dgm:pt>
    <dgm:pt modelId="{1E490AC7-1AB8-7B4F-BB7C-6A0CB4BB4CA5}" type="pres">
      <dgm:prSet presAssocID="{949A8EB3-8790-C142-B458-F0BC42D07D82}" presName="linNode" presStyleCnt="0"/>
      <dgm:spPr/>
    </dgm:pt>
    <dgm:pt modelId="{A1A3586F-30A7-DA49-87F6-AE8F25BB7726}" type="pres">
      <dgm:prSet presAssocID="{949A8EB3-8790-C142-B458-F0BC42D07D82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C2B336-B408-E44F-9AAB-431E60263D5E}" type="pres">
      <dgm:prSet presAssocID="{949A8EB3-8790-C142-B458-F0BC42D07D82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21466E-9FEB-8441-82E0-14A9C00530BD}" type="pres">
      <dgm:prSet presAssocID="{6AC6FFC5-CCCB-BD47-A411-428F45EF9152}" presName="sp" presStyleCnt="0"/>
      <dgm:spPr/>
    </dgm:pt>
    <dgm:pt modelId="{7DDC91CB-B521-5742-83F2-49F2B6D75C8C}" type="pres">
      <dgm:prSet presAssocID="{92907C6F-443C-B240-9F80-2AFF30B79A24}" presName="linNode" presStyleCnt="0"/>
      <dgm:spPr/>
    </dgm:pt>
    <dgm:pt modelId="{75AC9FEC-109F-B54B-9260-601440685367}" type="pres">
      <dgm:prSet presAssocID="{92907C6F-443C-B240-9F80-2AFF30B79A2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BF3E7-512C-4B4C-9F32-1428538FA929}" type="pres">
      <dgm:prSet presAssocID="{92907C6F-443C-B240-9F80-2AFF30B79A24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096D81-5F0F-C449-B67C-693CB4F50266}" type="presOf" srcId="{E711CDF4-1A01-3B45-9D0E-BE7B9738C7CC}" destId="{82E17D95-FFF0-4048-A97C-F71D696AEA49}" srcOrd="0" destOrd="0" presId="urn:microsoft.com/office/officeart/2005/8/layout/vList5"/>
    <dgm:cxn modelId="{97688471-36B2-1848-B4BC-117D5B645BD4}" type="presOf" srcId="{949A8EB3-8790-C142-B458-F0BC42D07D82}" destId="{A1A3586F-30A7-DA49-87F6-AE8F25BB7726}" srcOrd="0" destOrd="0" presId="urn:microsoft.com/office/officeart/2005/8/layout/vList5"/>
    <dgm:cxn modelId="{D204271A-EBDF-A944-BBB0-79925585D569}" type="presOf" srcId="{A2ADB31A-D188-2646-BFE5-B01ACFB2EC3A}" destId="{07495F11-625A-5D4E-B8A1-3F310FD29263}" srcOrd="0" destOrd="0" presId="urn:microsoft.com/office/officeart/2005/8/layout/vList5"/>
    <dgm:cxn modelId="{1CF512BC-9672-C441-ABD6-0F148BC3146A}" srcId="{271603A6-F099-B548-95AE-551C97F1E835}" destId="{47A12D23-F439-2849-9413-0138BD6CA9AD}" srcOrd="1" destOrd="0" parTransId="{29C172F9-DADD-1C44-BA67-FE57D8AFD08B}" sibTransId="{71C32C1B-DA65-CD49-99B2-4C3819E68C6F}"/>
    <dgm:cxn modelId="{D8A226AD-B86A-4547-ADCA-D5C47440E822}" srcId="{271603A6-F099-B548-95AE-551C97F1E835}" destId="{B61C769F-9F26-F748-8095-15A58F4B2D77}" srcOrd="0" destOrd="0" parTransId="{DF78253F-15EF-0343-88D5-883662A6BCC2}" sibTransId="{02FAD22D-D52F-724F-BF50-AF31CBA79590}"/>
    <dgm:cxn modelId="{8AEC8BBA-FE9F-D941-B376-D2FB19712475}" srcId="{271603A6-F099-B548-95AE-551C97F1E835}" destId="{949A8EB3-8790-C142-B458-F0BC42D07D82}" srcOrd="2" destOrd="0" parTransId="{1F22962F-2CF4-A949-92FC-3E43638456B7}" sibTransId="{6AC6FFC5-CCCB-BD47-A411-428F45EF9152}"/>
    <dgm:cxn modelId="{0C5D4CE3-70ED-3F4C-8116-3B83B5ECBEC4}" srcId="{271603A6-F099-B548-95AE-551C97F1E835}" destId="{92907C6F-443C-B240-9F80-2AFF30B79A24}" srcOrd="3" destOrd="0" parTransId="{31D87390-0DB7-4C49-BCC7-6C359B11201D}" sibTransId="{D2D0EB66-7EAB-F949-BCDA-4C821362B578}"/>
    <dgm:cxn modelId="{AD6D21A2-CF74-5946-B1C1-33F55CBB4E4B}" type="presOf" srcId="{271603A6-F099-B548-95AE-551C97F1E835}" destId="{D96FAB18-A27C-F44C-A508-41D21F3CD764}" srcOrd="0" destOrd="0" presId="urn:microsoft.com/office/officeart/2005/8/layout/vList5"/>
    <dgm:cxn modelId="{3DDC099B-DAD9-4846-8A36-098790B77D7C}" srcId="{949A8EB3-8790-C142-B458-F0BC42D07D82}" destId="{ABC6E30E-D094-B148-A451-C155A46DD165}" srcOrd="0" destOrd="0" parTransId="{16FC1F96-9C6F-E443-B8CC-7AA455B137DA}" sibTransId="{FFAE71BF-5E0B-E54F-B867-F983B20C8079}"/>
    <dgm:cxn modelId="{4C40B757-85C0-3B44-8C96-144A589695B8}" srcId="{B61C769F-9F26-F748-8095-15A58F4B2D77}" destId="{E711CDF4-1A01-3B45-9D0E-BE7B9738C7CC}" srcOrd="0" destOrd="0" parTransId="{7F039CB9-1CFA-6049-B90A-F5A8ABC34961}" sibTransId="{DF5FFC3C-D0B0-6F48-9998-E1FC9B8AB733}"/>
    <dgm:cxn modelId="{E41B77F9-D99C-1749-BD6C-4D4463D185A0}" type="presOf" srcId="{6242960B-0E18-EF40-8B3E-23FFE6ED4F5E}" destId="{303BF3E7-512C-4B4C-9F32-1428538FA929}" srcOrd="0" destOrd="0" presId="urn:microsoft.com/office/officeart/2005/8/layout/vList5"/>
    <dgm:cxn modelId="{B875B128-B05E-B944-9124-8EDE3A9B5E41}" type="presOf" srcId="{36B306D9-3490-4F4C-82C4-424C3B8BC754}" destId="{58C2B336-B408-E44F-9AAB-431E60263D5E}" srcOrd="0" destOrd="1" presId="urn:microsoft.com/office/officeart/2005/8/layout/vList5"/>
    <dgm:cxn modelId="{2C756FD0-D680-2E45-88BF-4F7E85F91879}" srcId="{92907C6F-443C-B240-9F80-2AFF30B79A24}" destId="{6242960B-0E18-EF40-8B3E-23FFE6ED4F5E}" srcOrd="0" destOrd="0" parTransId="{B0AE956A-EDD5-2343-8229-A91D4F386C1F}" sibTransId="{68A3F9C0-AAFD-5947-9252-31FAC622B30D}"/>
    <dgm:cxn modelId="{714671B2-D690-F044-B2AD-1D4AA42AD1F7}" srcId="{949A8EB3-8790-C142-B458-F0BC42D07D82}" destId="{36B306D9-3490-4F4C-82C4-424C3B8BC754}" srcOrd="1" destOrd="0" parTransId="{2BB4C9B7-275A-FF4F-A076-7A033711F61F}" sibTransId="{5A7F39AB-ED74-0F42-A5D4-C926830ED987}"/>
    <dgm:cxn modelId="{45CC5A12-61B6-2F42-8E68-D68D862A6AD4}" type="presOf" srcId="{ABC6E30E-D094-B148-A451-C155A46DD165}" destId="{58C2B336-B408-E44F-9AAB-431E60263D5E}" srcOrd="0" destOrd="0" presId="urn:microsoft.com/office/officeart/2005/8/layout/vList5"/>
    <dgm:cxn modelId="{0C547B19-DE94-4C4C-8CAB-E750A9663655}" type="presOf" srcId="{617B0BFE-20A9-E94E-8AF4-C9A278F0F03E}" destId="{07495F11-625A-5D4E-B8A1-3F310FD29263}" srcOrd="0" destOrd="1" presId="urn:microsoft.com/office/officeart/2005/8/layout/vList5"/>
    <dgm:cxn modelId="{16D5A641-B8D0-8240-BC75-F654EB2A5DAF}" type="presOf" srcId="{4590A6DE-A921-FB4D-8AF0-A25DE3C00E7B}" destId="{82E17D95-FFF0-4048-A97C-F71D696AEA49}" srcOrd="0" destOrd="1" presId="urn:microsoft.com/office/officeart/2005/8/layout/vList5"/>
    <dgm:cxn modelId="{19D6C313-326A-474A-956A-3EB6CA8CC032}" srcId="{47A12D23-F439-2849-9413-0138BD6CA9AD}" destId="{A2ADB31A-D188-2646-BFE5-B01ACFB2EC3A}" srcOrd="0" destOrd="0" parTransId="{293F6485-A064-F54C-8469-C03BFA98707E}" sibTransId="{870A5332-B610-5148-8B35-1C917BEF4B13}"/>
    <dgm:cxn modelId="{2671091A-A7B3-4845-94F5-1DC5928D4984}" type="presOf" srcId="{47A12D23-F439-2849-9413-0138BD6CA9AD}" destId="{BB2E4999-E389-4948-A42D-D70992FE83C7}" srcOrd="0" destOrd="0" presId="urn:microsoft.com/office/officeart/2005/8/layout/vList5"/>
    <dgm:cxn modelId="{C990A2B8-A2A0-F840-AAA1-138FD9B6B3F2}" srcId="{47A12D23-F439-2849-9413-0138BD6CA9AD}" destId="{617B0BFE-20A9-E94E-8AF4-C9A278F0F03E}" srcOrd="1" destOrd="0" parTransId="{5A674543-8283-8244-A2D6-B93374AAA709}" sibTransId="{ADB56B0A-E677-2A43-AE7B-5FD92307A40C}"/>
    <dgm:cxn modelId="{F454DD4A-AD2B-AE46-9843-42CE6167943C}" type="presOf" srcId="{B61C769F-9F26-F748-8095-15A58F4B2D77}" destId="{1C56C255-8F1F-8E49-88A0-8936C4FD099A}" srcOrd="0" destOrd="0" presId="urn:microsoft.com/office/officeart/2005/8/layout/vList5"/>
    <dgm:cxn modelId="{65B67C40-BB42-8F4E-91A2-FF11FD3D51C2}" type="presOf" srcId="{92907C6F-443C-B240-9F80-2AFF30B79A24}" destId="{75AC9FEC-109F-B54B-9260-601440685367}" srcOrd="0" destOrd="0" presId="urn:microsoft.com/office/officeart/2005/8/layout/vList5"/>
    <dgm:cxn modelId="{AD98D72A-E12D-5E45-A986-B9FAE5C42A50}" srcId="{B61C769F-9F26-F748-8095-15A58F4B2D77}" destId="{4590A6DE-A921-FB4D-8AF0-A25DE3C00E7B}" srcOrd="1" destOrd="0" parTransId="{03C15D61-151C-5F4E-AFD6-E41339FE4232}" sibTransId="{88413394-BF59-8140-A89C-54A29EF80907}"/>
    <dgm:cxn modelId="{5863D49C-6D35-3D49-AF4A-4AEDF038FD92}" type="presParOf" srcId="{D96FAB18-A27C-F44C-A508-41D21F3CD764}" destId="{FF16FDE6-E925-914E-84EE-F24291C58ED1}" srcOrd="0" destOrd="0" presId="urn:microsoft.com/office/officeart/2005/8/layout/vList5"/>
    <dgm:cxn modelId="{B26C8213-FC81-C848-8D39-E1FF2A81BAF9}" type="presParOf" srcId="{FF16FDE6-E925-914E-84EE-F24291C58ED1}" destId="{1C56C255-8F1F-8E49-88A0-8936C4FD099A}" srcOrd="0" destOrd="0" presId="urn:microsoft.com/office/officeart/2005/8/layout/vList5"/>
    <dgm:cxn modelId="{8F04CA2C-6B39-1C4C-85B1-236241B0066A}" type="presParOf" srcId="{FF16FDE6-E925-914E-84EE-F24291C58ED1}" destId="{82E17D95-FFF0-4048-A97C-F71D696AEA49}" srcOrd="1" destOrd="0" presId="urn:microsoft.com/office/officeart/2005/8/layout/vList5"/>
    <dgm:cxn modelId="{ECEC457C-1658-DD43-91AC-3891B90D9D91}" type="presParOf" srcId="{D96FAB18-A27C-F44C-A508-41D21F3CD764}" destId="{00DB3565-67F5-684B-8822-671D54AA9714}" srcOrd="1" destOrd="0" presId="urn:microsoft.com/office/officeart/2005/8/layout/vList5"/>
    <dgm:cxn modelId="{A155CD4A-8F31-5C48-BB94-E112658DC542}" type="presParOf" srcId="{D96FAB18-A27C-F44C-A508-41D21F3CD764}" destId="{AB9600B4-4792-BF48-A0BF-38E8752BFDD6}" srcOrd="2" destOrd="0" presId="urn:microsoft.com/office/officeart/2005/8/layout/vList5"/>
    <dgm:cxn modelId="{3C51923A-594B-8249-89C3-1393370D9FC6}" type="presParOf" srcId="{AB9600B4-4792-BF48-A0BF-38E8752BFDD6}" destId="{BB2E4999-E389-4948-A42D-D70992FE83C7}" srcOrd="0" destOrd="0" presId="urn:microsoft.com/office/officeart/2005/8/layout/vList5"/>
    <dgm:cxn modelId="{AD9683DC-006C-8C4F-9036-AC7E666425D2}" type="presParOf" srcId="{AB9600B4-4792-BF48-A0BF-38E8752BFDD6}" destId="{07495F11-625A-5D4E-B8A1-3F310FD29263}" srcOrd="1" destOrd="0" presId="urn:microsoft.com/office/officeart/2005/8/layout/vList5"/>
    <dgm:cxn modelId="{42D28C98-19DB-414E-A926-1EB38F710E14}" type="presParOf" srcId="{D96FAB18-A27C-F44C-A508-41D21F3CD764}" destId="{F4CE392F-D2C4-0448-85FF-7B1069881328}" srcOrd="3" destOrd="0" presId="urn:microsoft.com/office/officeart/2005/8/layout/vList5"/>
    <dgm:cxn modelId="{C18E88D4-0FD8-FF49-9C9D-9C9319CD5853}" type="presParOf" srcId="{D96FAB18-A27C-F44C-A508-41D21F3CD764}" destId="{1E490AC7-1AB8-7B4F-BB7C-6A0CB4BB4CA5}" srcOrd="4" destOrd="0" presId="urn:microsoft.com/office/officeart/2005/8/layout/vList5"/>
    <dgm:cxn modelId="{0FC39CC4-67DE-F642-8F66-9A826CE97AEC}" type="presParOf" srcId="{1E490AC7-1AB8-7B4F-BB7C-6A0CB4BB4CA5}" destId="{A1A3586F-30A7-DA49-87F6-AE8F25BB7726}" srcOrd="0" destOrd="0" presId="urn:microsoft.com/office/officeart/2005/8/layout/vList5"/>
    <dgm:cxn modelId="{8C5742E7-64E6-424E-BEFE-13D938FD2FE8}" type="presParOf" srcId="{1E490AC7-1AB8-7B4F-BB7C-6A0CB4BB4CA5}" destId="{58C2B336-B408-E44F-9AAB-431E60263D5E}" srcOrd="1" destOrd="0" presId="urn:microsoft.com/office/officeart/2005/8/layout/vList5"/>
    <dgm:cxn modelId="{D86CEB18-FD94-774D-B969-77A48ADE4BA0}" type="presParOf" srcId="{D96FAB18-A27C-F44C-A508-41D21F3CD764}" destId="{0421466E-9FEB-8441-82E0-14A9C00530BD}" srcOrd="5" destOrd="0" presId="urn:microsoft.com/office/officeart/2005/8/layout/vList5"/>
    <dgm:cxn modelId="{B013F20D-D558-8445-934E-DCACFA96C3FA}" type="presParOf" srcId="{D96FAB18-A27C-F44C-A508-41D21F3CD764}" destId="{7DDC91CB-B521-5742-83F2-49F2B6D75C8C}" srcOrd="6" destOrd="0" presId="urn:microsoft.com/office/officeart/2005/8/layout/vList5"/>
    <dgm:cxn modelId="{8180BE51-12FF-D44E-A959-DEDB96B859C7}" type="presParOf" srcId="{7DDC91CB-B521-5742-83F2-49F2B6D75C8C}" destId="{75AC9FEC-109F-B54B-9260-601440685367}" srcOrd="0" destOrd="0" presId="urn:microsoft.com/office/officeart/2005/8/layout/vList5"/>
    <dgm:cxn modelId="{AD485BD9-1931-6D43-AD95-F5F4D752070D}" type="presParOf" srcId="{7DDC91CB-B521-5742-83F2-49F2B6D75C8C}" destId="{303BF3E7-512C-4B4C-9F32-1428538FA9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1603A6-F099-B548-95AE-551C97F1E835}" type="doc">
      <dgm:prSet loTypeId="urn:microsoft.com/office/officeart/2005/8/layout/vList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1C769F-9F26-F748-8095-15A58F4B2D77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Interpretable models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DF78253F-15EF-0343-88D5-883662A6BCC2}" type="parTrans" cxnId="{D8A226AD-B86A-4547-ADCA-D5C47440E82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02FAD22D-D52F-724F-BF50-AF31CBA79590}" type="sibTrans" cxnId="{D8A226AD-B86A-4547-ADCA-D5C47440E82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E711CDF4-1A01-3B45-9D0E-BE7B9738C7CC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Promising, but</a:t>
          </a:r>
          <a:r>
            <a:rPr lang="is-IS" dirty="0" smtClean="0">
              <a:latin typeface="Calibri" charset="0"/>
              <a:ea typeface="Calibri" charset="0"/>
              <a:cs typeface="Calibri" charset="0"/>
            </a:rPr>
            <a:t>…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7F039CB9-1CFA-6049-B90A-F5A8ABC34961}" type="parTrans" cxnId="{4C40B757-85C0-3B44-8C96-144A589695B8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DF5FFC3C-D0B0-6F48-9998-E1FC9B8AB733}" type="sibTrans" cxnId="{4C40B757-85C0-3B44-8C96-144A589695B8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4590A6DE-A921-FB4D-8AF0-A25DE3C00E7B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But often not accurate enough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03C15D61-151C-5F4E-AFD6-E41339FE4232}" type="parTrans" cxnId="{AD98D72A-E12D-5E45-A986-B9FAE5C42A50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88413394-BF59-8140-A89C-54A29EF80907}" type="sibTrans" cxnId="{AD98D72A-E12D-5E45-A986-B9FAE5C42A50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47A12D23-F439-2849-9413-0138BD6CA9AD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Accuracy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29C172F9-DADD-1C44-BA67-FE57D8AFD08B}" type="parTrans" cxnId="{1CF512BC-9672-C441-ABD6-0F148BC3146A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71C32C1B-DA65-CD49-99B2-4C3819E68C6F}" type="sibTrans" cxnId="{1CF512BC-9672-C441-ABD6-0F148BC3146A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A2ADB31A-D188-2646-BFE5-B01ACFB2EC3A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A must have, but</a:t>
          </a:r>
          <a:r>
            <a:rPr lang="is-IS" dirty="0" smtClean="0">
              <a:latin typeface="Calibri" charset="0"/>
              <a:ea typeface="Calibri" charset="0"/>
              <a:cs typeface="Calibri" charset="0"/>
            </a:rPr>
            <a:t>…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293F6485-A064-F54C-8469-C03BFA98707E}" type="parTrans" cxnId="{19D6C313-326A-474A-956A-3EB6CA8CC03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870A5332-B610-5148-8B35-1C917BEF4B13}" type="sibTrans" cxnId="{19D6C313-326A-474A-956A-3EB6CA8CC03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92907C6F-443C-B240-9F80-2AFF30B79A24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Voodoo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31D87390-0DB7-4C49-BCC7-6C359B11201D}" type="parTrans" cxnId="{0C5D4CE3-70ED-3F4C-8116-3B83B5ECBEC4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D2D0EB66-7EAB-F949-BCDA-4C821362B578}" type="sibTrans" cxnId="{0C5D4CE3-70ED-3F4C-8116-3B83B5ECBEC4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6242960B-0E18-EF40-8B3E-23FFE6ED4F5E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AKA gut feeling, “I’m the expert”, looks good,</a:t>
          </a:r>
          <a:r>
            <a:rPr lang="is-IS" dirty="0" smtClean="0">
              <a:latin typeface="Calibri" charset="0"/>
              <a:ea typeface="Calibri" charset="0"/>
              <a:cs typeface="Calibri" charset="0"/>
            </a:rPr>
            <a:t>…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B0AE956A-EDD5-2343-8229-A91D4F386C1F}" type="parTrans" cxnId="{2C756FD0-D680-2E45-88BF-4F7E85F91879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68A3F9C0-AAFD-5947-9252-31FAC622B30D}" type="sibTrans" cxnId="{2C756FD0-D680-2E45-88BF-4F7E85F91879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949A8EB3-8790-C142-B458-F0BC42D07D82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A/B testing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1F22962F-2CF4-A949-92FC-3E43638456B7}" type="parTrans" cxnId="{8AEC8BBA-FE9F-D941-B376-D2FB19712475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6AC6FFC5-CCCB-BD47-A411-428F45EF9152}" type="sibTrans" cxnId="{8AEC8BBA-FE9F-D941-B376-D2FB19712475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ABC6E30E-D094-B148-A451-C155A46DD165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“Almost” gold standard, but</a:t>
          </a:r>
          <a:r>
            <a:rPr lang="is-IS" dirty="0" smtClean="0">
              <a:latin typeface="Calibri" charset="0"/>
              <a:ea typeface="Calibri" charset="0"/>
              <a:cs typeface="Calibri" charset="0"/>
            </a:rPr>
            <a:t>… 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16FC1F96-9C6F-E443-B8CC-7AA455B137DA}" type="parTrans" cxnId="{3DDC099B-DAD9-4846-8A36-098790B77D7C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FFAE71BF-5E0B-E54F-B867-F983B20C8079}" type="sibTrans" cxnId="{3DDC099B-DAD9-4846-8A36-098790B77D7C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617B0BFE-20A9-E94E-8AF4-C9A278F0F03E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Unreliable: data leakage, training data vs. real world, changing environment, objective mismatch 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5A674543-8283-8244-A2D6-B93374AAA709}" type="parTrans" cxnId="{C990A2B8-A2A0-F840-AAA1-138FD9B6B3F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ADB56B0A-E677-2A43-AE7B-5FD92307A40C}" type="sibTrans" cxnId="{C990A2B8-A2A0-F840-AAA1-138FD9B6B3F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36B306D9-3490-4F4C-82C4-424C3B8BC754}">
      <dgm:prSet phldrT="[Text]"/>
      <dgm:spPr/>
      <dgm:t>
        <a:bodyPr/>
        <a:lstStyle/>
        <a:p>
          <a:r>
            <a:rPr lang="en-US" dirty="0" smtClean="0">
              <a:latin typeface="Calibri" charset="0"/>
              <a:ea typeface="Calibri" charset="0"/>
              <a:cs typeface="Calibri" charset="0"/>
            </a:rPr>
            <a:t>Slow, expensive, tricky to interpret properly [</a:t>
          </a:r>
          <a:r>
            <a:rPr lang="en-US" dirty="0" err="1" smtClean="0">
              <a:latin typeface="Calibri" charset="0"/>
              <a:ea typeface="Calibri" charset="0"/>
              <a:cs typeface="Calibri" charset="0"/>
            </a:rPr>
            <a:t>Kohavi</a:t>
          </a:r>
          <a:r>
            <a:rPr lang="en-US" dirty="0" smtClean="0">
              <a:latin typeface="Calibri" charset="0"/>
              <a:ea typeface="Calibri" charset="0"/>
              <a:cs typeface="Calibri" charset="0"/>
            </a:rPr>
            <a:t> et al, KDD2012]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2BB4C9B7-275A-FF4F-A076-7A033711F61F}" type="parTrans" cxnId="{714671B2-D690-F044-B2AD-1D4AA42AD1F7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5A7F39AB-ED74-0F42-A5D4-C926830ED987}" type="sibTrans" cxnId="{714671B2-D690-F044-B2AD-1D4AA42AD1F7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D96FAB18-A27C-F44C-A508-41D21F3CD764}" type="pres">
      <dgm:prSet presAssocID="{271603A6-F099-B548-95AE-551C97F1E8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16FDE6-E925-914E-84EE-F24291C58ED1}" type="pres">
      <dgm:prSet presAssocID="{B61C769F-9F26-F748-8095-15A58F4B2D77}" presName="linNode" presStyleCnt="0"/>
      <dgm:spPr/>
    </dgm:pt>
    <dgm:pt modelId="{1C56C255-8F1F-8E49-88A0-8936C4FD099A}" type="pres">
      <dgm:prSet presAssocID="{B61C769F-9F26-F748-8095-15A58F4B2D7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17D95-FFF0-4048-A97C-F71D696AEA49}" type="pres">
      <dgm:prSet presAssocID="{B61C769F-9F26-F748-8095-15A58F4B2D77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B3565-67F5-684B-8822-671D54AA9714}" type="pres">
      <dgm:prSet presAssocID="{02FAD22D-D52F-724F-BF50-AF31CBA79590}" presName="sp" presStyleCnt="0"/>
      <dgm:spPr/>
    </dgm:pt>
    <dgm:pt modelId="{AB9600B4-4792-BF48-A0BF-38E8752BFDD6}" type="pres">
      <dgm:prSet presAssocID="{47A12D23-F439-2849-9413-0138BD6CA9AD}" presName="linNode" presStyleCnt="0"/>
      <dgm:spPr/>
    </dgm:pt>
    <dgm:pt modelId="{BB2E4999-E389-4948-A42D-D70992FE83C7}" type="pres">
      <dgm:prSet presAssocID="{47A12D23-F439-2849-9413-0138BD6CA9A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495F11-625A-5D4E-B8A1-3F310FD29263}" type="pres">
      <dgm:prSet presAssocID="{47A12D23-F439-2849-9413-0138BD6CA9AD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E392F-D2C4-0448-85FF-7B1069881328}" type="pres">
      <dgm:prSet presAssocID="{71C32C1B-DA65-CD49-99B2-4C3819E68C6F}" presName="sp" presStyleCnt="0"/>
      <dgm:spPr/>
    </dgm:pt>
    <dgm:pt modelId="{1E490AC7-1AB8-7B4F-BB7C-6A0CB4BB4CA5}" type="pres">
      <dgm:prSet presAssocID="{949A8EB3-8790-C142-B458-F0BC42D07D82}" presName="linNode" presStyleCnt="0"/>
      <dgm:spPr/>
    </dgm:pt>
    <dgm:pt modelId="{A1A3586F-30A7-DA49-87F6-AE8F25BB7726}" type="pres">
      <dgm:prSet presAssocID="{949A8EB3-8790-C142-B458-F0BC42D07D82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C2B336-B408-E44F-9AAB-431E60263D5E}" type="pres">
      <dgm:prSet presAssocID="{949A8EB3-8790-C142-B458-F0BC42D07D82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21466E-9FEB-8441-82E0-14A9C00530BD}" type="pres">
      <dgm:prSet presAssocID="{6AC6FFC5-CCCB-BD47-A411-428F45EF9152}" presName="sp" presStyleCnt="0"/>
      <dgm:spPr/>
    </dgm:pt>
    <dgm:pt modelId="{7DDC91CB-B521-5742-83F2-49F2B6D75C8C}" type="pres">
      <dgm:prSet presAssocID="{92907C6F-443C-B240-9F80-2AFF30B79A24}" presName="linNode" presStyleCnt="0"/>
      <dgm:spPr/>
    </dgm:pt>
    <dgm:pt modelId="{75AC9FEC-109F-B54B-9260-601440685367}" type="pres">
      <dgm:prSet presAssocID="{92907C6F-443C-B240-9F80-2AFF30B79A2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BF3E7-512C-4B4C-9F32-1428538FA929}" type="pres">
      <dgm:prSet presAssocID="{92907C6F-443C-B240-9F80-2AFF30B79A24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B30DA6-E083-B74F-AD89-EA9D29A47389}" type="presOf" srcId="{B61C769F-9F26-F748-8095-15A58F4B2D77}" destId="{1C56C255-8F1F-8E49-88A0-8936C4FD099A}" srcOrd="0" destOrd="0" presId="urn:microsoft.com/office/officeart/2005/8/layout/vList5"/>
    <dgm:cxn modelId="{1CF512BC-9672-C441-ABD6-0F148BC3146A}" srcId="{271603A6-F099-B548-95AE-551C97F1E835}" destId="{47A12D23-F439-2849-9413-0138BD6CA9AD}" srcOrd="1" destOrd="0" parTransId="{29C172F9-DADD-1C44-BA67-FE57D8AFD08B}" sibTransId="{71C32C1B-DA65-CD49-99B2-4C3819E68C6F}"/>
    <dgm:cxn modelId="{D8A226AD-B86A-4547-ADCA-D5C47440E822}" srcId="{271603A6-F099-B548-95AE-551C97F1E835}" destId="{B61C769F-9F26-F748-8095-15A58F4B2D77}" srcOrd="0" destOrd="0" parTransId="{DF78253F-15EF-0343-88D5-883662A6BCC2}" sibTransId="{02FAD22D-D52F-724F-BF50-AF31CBA79590}"/>
    <dgm:cxn modelId="{8AEC8BBA-FE9F-D941-B376-D2FB19712475}" srcId="{271603A6-F099-B548-95AE-551C97F1E835}" destId="{949A8EB3-8790-C142-B458-F0BC42D07D82}" srcOrd="2" destOrd="0" parTransId="{1F22962F-2CF4-A949-92FC-3E43638456B7}" sibTransId="{6AC6FFC5-CCCB-BD47-A411-428F45EF9152}"/>
    <dgm:cxn modelId="{D888F4AE-9160-AB4D-81E4-A394080CE0FD}" type="presOf" srcId="{271603A6-F099-B548-95AE-551C97F1E835}" destId="{D96FAB18-A27C-F44C-A508-41D21F3CD764}" srcOrd="0" destOrd="0" presId="urn:microsoft.com/office/officeart/2005/8/layout/vList5"/>
    <dgm:cxn modelId="{0C5D4CE3-70ED-3F4C-8116-3B83B5ECBEC4}" srcId="{271603A6-F099-B548-95AE-551C97F1E835}" destId="{92907C6F-443C-B240-9F80-2AFF30B79A24}" srcOrd="3" destOrd="0" parTransId="{31D87390-0DB7-4C49-BCC7-6C359B11201D}" sibTransId="{D2D0EB66-7EAB-F949-BCDA-4C821362B578}"/>
    <dgm:cxn modelId="{54A87AD3-081D-F441-B492-E1C0AA400A22}" type="presOf" srcId="{949A8EB3-8790-C142-B458-F0BC42D07D82}" destId="{A1A3586F-30A7-DA49-87F6-AE8F25BB7726}" srcOrd="0" destOrd="0" presId="urn:microsoft.com/office/officeart/2005/8/layout/vList5"/>
    <dgm:cxn modelId="{3DDC099B-DAD9-4846-8A36-098790B77D7C}" srcId="{949A8EB3-8790-C142-B458-F0BC42D07D82}" destId="{ABC6E30E-D094-B148-A451-C155A46DD165}" srcOrd="0" destOrd="0" parTransId="{16FC1F96-9C6F-E443-B8CC-7AA455B137DA}" sibTransId="{FFAE71BF-5E0B-E54F-B867-F983B20C8079}"/>
    <dgm:cxn modelId="{4C40B757-85C0-3B44-8C96-144A589695B8}" srcId="{B61C769F-9F26-F748-8095-15A58F4B2D77}" destId="{E711CDF4-1A01-3B45-9D0E-BE7B9738C7CC}" srcOrd="0" destOrd="0" parTransId="{7F039CB9-1CFA-6049-B90A-F5A8ABC34961}" sibTransId="{DF5FFC3C-D0B0-6F48-9998-E1FC9B8AB733}"/>
    <dgm:cxn modelId="{2C756FD0-D680-2E45-88BF-4F7E85F91879}" srcId="{92907C6F-443C-B240-9F80-2AFF30B79A24}" destId="{6242960B-0E18-EF40-8B3E-23FFE6ED4F5E}" srcOrd="0" destOrd="0" parTransId="{B0AE956A-EDD5-2343-8229-A91D4F386C1F}" sibTransId="{68A3F9C0-AAFD-5947-9252-31FAC622B30D}"/>
    <dgm:cxn modelId="{714671B2-D690-F044-B2AD-1D4AA42AD1F7}" srcId="{949A8EB3-8790-C142-B458-F0BC42D07D82}" destId="{36B306D9-3490-4F4C-82C4-424C3B8BC754}" srcOrd="1" destOrd="0" parTransId="{2BB4C9B7-275A-FF4F-A076-7A033711F61F}" sibTransId="{5A7F39AB-ED74-0F42-A5D4-C926830ED987}"/>
    <dgm:cxn modelId="{0D14E2EB-F6E0-294C-80C5-5D502D79A0B9}" type="presOf" srcId="{92907C6F-443C-B240-9F80-2AFF30B79A24}" destId="{75AC9FEC-109F-B54B-9260-601440685367}" srcOrd="0" destOrd="0" presId="urn:microsoft.com/office/officeart/2005/8/layout/vList5"/>
    <dgm:cxn modelId="{E6715CB0-0A75-AA41-8B34-25EFD4B66712}" type="presOf" srcId="{47A12D23-F439-2849-9413-0138BD6CA9AD}" destId="{BB2E4999-E389-4948-A42D-D70992FE83C7}" srcOrd="0" destOrd="0" presId="urn:microsoft.com/office/officeart/2005/8/layout/vList5"/>
    <dgm:cxn modelId="{217F6FDA-1B40-E045-9E5E-6537D13AE1E1}" type="presOf" srcId="{617B0BFE-20A9-E94E-8AF4-C9A278F0F03E}" destId="{07495F11-625A-5D4E-B8A1-3F310FD29263}" srcOrd="0" destOrd="1" presId="urn:microsoft.com/office/officeart/2005/8/layout/vList5"/>
    <dgm:cxn modelId="{C6BD02A9-2F41-8843-8F4C-CF37A2DEF4F9}" type="presOf" srcId="{A2ADB31A-D188-2646-BFE5-B01ACFB2EC3A}" destId="{07495F11-625A-5D4E-B8A1-3F310FD29263}" srcOrd="0" destOrd="0" presId="urn:microsoft.com/office/officeart/2005/8/layout/vList5"/>
    <dgm:cxn modelId="{EF3089AB-AE27-654C-BF98-1B3944858B61}" type="presOf" srcId="{ABC6E30E-D094-B148-A451-C155A46DD165}" destId="{58C2B336-B408-E44F-9AAB-431E60263D5E}" srcOrd="0" destOrd="0" presId="urn:microsoft.com/office/officeart/2005/8/layout/vList5"/>
    <dgm:cxn modelId="{19D6C313-326A-474A-956A-3EB6CA8CC032}" srcId="{47A12D23-F439-2849-9413-0138BD6CA9AD}" destId="{A2ADB31A-D188-2646-BFE5-B01ACFB2EC3A}" srcOrd="0" destOrd="0" parTransId="{293F6485-A064-F54C-8469-C03BFA98707E}" sibTransId="{870A5332-B610-5148-8B35-1C917BEF4B13}"/>
    <dgm:cxn modelId="{C990A2B8-A2A0-F840-AAA1-138FD9B6B3F2}" srcId="{47A12D23-F439-2849-9413-0138BD6CA9AD}" destId="{617B0BFE-20A9-E94E-8AF4-C9A278F0F03E}" srcOrd="1" destOrd="0" parTransId="{5A674543-8283-8244-A2D6-B93374AAA709}" sibTransId="{ADB56B0A-E677-2A43-AE7B-5FD92307A40C}"/>
    <dgm:cxn modelId="{77004C68-10D4-364A-AB07-EBECC61D6B52}" type="presOf" srcId="{36B306D9-3490-4F4C-82C4-424C3B8BC754}" destId="{58C2B336-B408-E44F-9AAB-431E60263D5E}" srcOrd="0" destOrd="1" presId="urn:microsoft.com/office/officeart/2005/8/layout/vList5"/>
    <dgm:cxn modelId="{9F2491F9-5F28-9F4C-B356-0F05B292C6DF}" type="presOf" srcId="{6242960B-0E18-EF40-8B3E-23FFE6ED4F5E}" destId="{303BF3E7-512C-4B4C-9F32-1428538FA929}" srcOrd="0" destOrd="0" presId="urn:microsoft.com/office/officeart/2005/8/layout/vList5"/>
    <dgm:cxn modelId="{9C999647-C8D9-8345-844A-104CB9DB1F15}" type="presOf" srcId="{E711CDF4-1A01-3B45-9D0E-BE7B9738C7CC}" destId="{82E17D95-FFF0-4048-A97C-F71D696AEA49}" srcOrd="0" destOrd="0" presId="urn:microsoft.com/office/officeart/2005/8/layout/vList5"/>
    <dgm:cxn modelId="{0B5ECFCF-AB55-F841-88EF-A45ADB72B04C}" type="presOf" srcId="{4590A6DE-A921-FB4D-8AF0-A25DE3C00E7B}" destId="{82E17D95-FFF0-4048-A97C-F71D696AEA49}" srcOrd="0" destOrd="1" presId="urn:microsoft.com/office/officeart/2005/8/layout/vList5"/>
    <dgm:cxn modelId="{AD98D72A-E12D-5E45-A986-B9FAE5C42A50}" srcId="{B61C769F-9F26-F748-8095-15A58F4B2D77}" destId="{4590A6DE-A921-FB4D-8AF0-A25DE3C00E7B}" srcOrd="1" destOrd="0" parTransId="{03C15D61-151C-5F4E-AFD6-E41339FE4232}" sibTransId="{88413394-BF59-8140-A89C-54A29EF80907}"/>
    <dgm:cxn modelId="{387EF664-E2AA-EE46-A128-7BBDC353DBB7}" type="presParOf" srcId="{D96FAB18-A27C-F44C-A508-41D21F3CD764}" destId="{FF16FDE6-E925-914E-84EE-F24291C58ED1}" srcOrd="0" destOrd="0" presId="urn:microsoft.com/office/officeart/2005/8/layout/vList5"/>
    <dgm:cxn modelId="{2E56CEA8-48D1-B54C-8D17-E9B1E99DD159}" type="presParOf" srcId="{FF16FDE6-E925-914E-84EE-F24291C58ED1}" destId="{1C56C255-8F1F-8E49-88A0-8936C4FD099A}" srcOrd="0" destOrd="0" presId="urn:microsoft.com/office/officeart/2005/8/layout/vList5"/>
    <dgm:cxn modelId="{31266490-AEC8-1F42-84EA-3623EAA62569}" type="presParOf" srcId="{FF16FDE6-E925-914E-84EE-F24291C58ED1}" destId="{82E17D95-FFF0-4048-A97C-F71D696AEA49}" srcOrd="1" destOrd="0" presId="urn:microsoft.com/office/officeart/2005/8/layout/vList5"/>
    <dgm:cxn modelId="{F83AC540-1A8C-B448-A6EB-6689E21EB12A}" type="presParOf" srcId="{D96FAB18-A27C-F44C-A508-41D21F3CD764}" destId="{00DB3565-67F5-684B-8822-671D54AA9714}" srcOrd="1" destOrd="0" presId="urn:microsoft.com/office/officeart/2005/8/layout/vList5"/>
    <dgm:cxn modelId="{01625B65-C4E8-7142-AE65-3040D935A0C6}" type="presParOf" srcId="{D96FAB18-A27C-F44C-A508-41D21F3CD764}" destId="{AB9600B4-4792-BF48-A0BF-38E8752BFDD6}" srcOrd="2" destOrd="0" presId="urn:microsoft.com/office/officeart/2005/8/layout/vList5"/>
    <dgm:cxn modelId="{AF7A66E8-5691-C446-9E63-2D24300AFD46}" type="presParOf" srcId="{AB9600B4-4792-BF48-A0BF-38E8752BFDD6}" destId="{BB2E4999-E389-4948-A42D-D70992FE83C7}" srcOrd="0" destOrd="0" presId="urn:microsoft.com/office/officeart/2005/8/layout/vList5"/>
    <dgm:cxn modelId="{48AB9D0F-BD76-1A4B-922B-C7ACD841F543}" type="presParOf" srcId="{AB9600B4-4792-BF48-A0BF-38E8752BFDD6}" destId="{07495F11-625A-5D4E-B8A1-3F310FD29263}" srcOrd="1" destOrd="0" presId="urn:microsoft.com/office/officeart/2005/8/layout/vList5"/>
    <dgm:cxn modelId="{A2FF8DE9-446E-5A43-854B-BC6E5EA2DDB0}" type="presParOf" srcId="{D96FAB18-A27C-F44C-A508-41D21F3CD764}" destId="{F4CE392F-D2C4-0448-85FF-7B1069881328}" srcOrd="3" destOrd="0" presId="urn:microsoft.com/office/officeart/2005/8/layout/vList5"/>
    <dgm:cxn modelId="{B959CF6B-1028-3048-889F-457306C0F55E}" type="presParOf" srcId="{D96FAB18-A27C-F44C-A508-41D21F3CD764}" destId="{1E490AC7-1AB8-7B4F-BB7C-6A0CB4BB4CA5}" srcOrd="4" destOrd="0" presId="urn:microsoft.com/office/officeart/2005/8/layout/vList5"/>
    <dgm:cxn modelId="{4CC4A57A-64EB-744C-90A6-81B81581EA94}" type="presParOf" srcId="{1E490AC7-1AB8-7B4F-BB7C-6A0CB4BB4CA5}" destId="{A1A3586F-30A7-DA49-87F6-AE8F25BB7726}" srcOrd="0" destOrd="0" presId="urn:microsoft.com/office/officeart/2005/8/layout/vList5"/>
    <dgm:cxn modelId="{908DD6B4-CAA3-1D40-813D-B17431E45010}" type="presParOf" srcId="{1E490AC7-1AB8-7B4F-BB7C-6A0CB4BB4CA5}" destId="{58C2B336-B408-E44F-9AAB-431E60263D5E}" srcOrd="1" destOrd="0" presId="urn:microsoft.com/office/officeart/2005/8/layout/vList5"/>
    <dgm:cxn modelId="{1F29D521-FB2F-DD4C-AC30-A1A43466E33D}" type="presParOf" srcId="{D96FAB18-A27C-F44C-A508-41D21F3CD764}" destId="{0421466E-9FEB-8441-82E0-14A9C00530BD}" srcOrd="5" destOrd="0" presId="urn:microsoft.com/office/officeart/2005/8/layout/vList5"/>
    <dgm:cxn modelId="{98C4CECD-047D-AA48-87C1-2674F53A4D34}" type="presParOf" srcId="{D96FAB18-A27C-F44C-A508-41D21F3CD764}" destId="{7DDC91CB-B521-5742-83F2-49F2B6D75C8C}" srcOrd="6" destOrd="0" presId="urn:microsoft.com/office/officeart/2005/8/layout/vList5"/>
    <dgm:cxn modelId="{46F0FDFF-C35F-4943-8B0A-1EEE947FC9FF}" type="presParOf" srcId="{7DDC91CB-B521-5742-83F2-49F2B6D75C8C}" destId="{75AC9FEC-109F-B54B-9260-601440685367}" srcOrd="0" destOrd="0" presId="urn:microsoft.com/office/officeart/2005/8/layout/vList5"/>
    <dgm:cxn modelId="{D2CF2EF9-91A2-9345-BFF2-99A6FCE84F4C}" type="presParOf" srcId="{7DDC91CB-B521-5742-83F2-49F2B6D75C8C}" destId="{303BF3E7-512C-4B4C-9F32-1428538FA9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888DE3-C1FF-B049-9ADE-0F576FD36259}" type="doc">
      <dgm:prSet loTypeId="urn:microsoft.com/office/officeart/2005/8/layout/vList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BC2AE52-B54A-4E4F-926A-CDD7212AEF66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Interpretable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F4B2C398-7850-3840-80FE-BACC21538160}" type="parTrans" cxnId="{A6AB768C-E0DE-A84C-842A-C140ADE87EA9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8BACD562-A9B2-9B46-9103-02B18C855A0E}" type="sibTrans" cxnId="{A6AB768C-E0DE-A84C-842A-C140ADE87EA9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EE8BD3E5-8165-F740-ADA7-EB9B5D847EE0}">
      <dgm:prSet/>
      <dgm:spPr>
        <a:noFill/>
        <a:ln>
          <a:noFill/>
        </a:ln>
      </dgm:spPr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  <a:latin typeface="Museo Sans 100"/>
              <a:cs typeface="Museo Sans 100"/>
            </a:rPr>
            <a:t>Faithful</a:t>
          </a:r>
          <a:endParaRPr lang="en-US" dirty="0">
            <a:solidFill>
              <a:schemeClr val="bg1"/>
            </a:solidFill>
            <a:latin typeface="Museo Sans 100"/>
            <a:cs typeface="Museo Sans 100"/>
          </a:endParaRPr>
        </a:p>
      </dgm:t>
    </dgm:pt>
    <dgm:pt modelId="{E58E8674-2906-2548-AE2B-C9F248C576EF}" type="parTrans" cxnId="{28116DFE-1101-BF41-94B9-BC6FF294B668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6BBA5CB5-F4F0-3C4E-B116-84AC375FB7D9}" type="sibTrans" cxnId="{28116DFE-1101-BF41-94B9-BC6FF294B668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49C50A58-67D7-3D4C-84EB-7A8700CDDF77}">
      <dgm:prSet/>
      <dgm:spPr>
        <a:noFill/>
        <a:ln>
          <a:noFill/>
        </a:ln>
      </dgm:spPr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  <a:latin typeface="Museo Sans 100"/>
              <a:cs typeface="Museo Sans 100"/>
            </a:rPr>
            <a:t>Model agnostic</a:t>
          </a:r>
          <a:endParaRPr lang="en-US" dirty="0">
            <a:solidFill>
              <a:schemeClr val="bg1"/>
            </a:solidFill>
            <a:latin typeface="Museo Sans 100"/>
            <a:cs typeface="Museo Sans 100"/>
          </a:endParaRPr>
        </a:p>
      </dgm:t>
    </dgm:pt>
    <dgm:pt modelId="{61645278-C243-084B-BFB2-5350A19958D7}" type="parTrans" cxnId="{308B15DC-8F63-3B49-8D34-D7F08085075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8959A0F8-A2BF-E34C-9C89-5A58A19D6BA9}" type="sibTrans" cxnId="{308B15DC-8F63-3B49-8D34-D7F080850752}">
      <dgm:prSet/>
      <dgm:spPr/>
      <dgm:t>
        <a:bodyPr/>
        <a:lstStyle/>
        <a:p>
          <a:endParaRPr lang="en-US">
            <a:latin typeface="Museo Sans 100"/>
            <a:cs typeface="Museo Sans 100"/>
          </a:endParaRPr>
        </a:p>
      </dgm:t>
    </dgm:pt>
    <dgm:pt modelId="{453A40FF-5396-B844-90FC-1E1161E69E9F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Humans can easily interpret reasoning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B17428ED-FC1E-684D-AD16-A2B9889E3531}" type="parTrans" cxnId="{0C1FA84D-1033-B345-A5B3-3E55CCF5A74E}">
      <dgm:prSet/>
      <dgm:spPr/>
      <dgm:t>
        <a:bodyPr/>
        <a:lstStyle/>
        <a:p>
          <a:endParaRPr lang="en-US"/>
        </a:p>
      </dgm:t>
    </dgm:pt>
    <dgm:pt modelId="{4D2D01F2-0322-B842-8E10-61456968F21C}" type="sibTrans" cxnId="{0C1FA84D-1033-B345-A5B3-3E55CCF5A74E}">
      <dgm:prSet/>
      <dgm:spPr/>
      <dgm:t>
        <a:bodyPr/>
        <a:lstStyle/>
        <a:p>
          <a:endParaRPr lang="en-US"/>
        </a:p>
      </dgm:t>
    </dgm:pt>
    <dgm:pt modelId="{5FF5423B-72C2-D14C-B4D1-398BB33D9FE6}">
      <dgm:prSet/>
      <dgm:spPr>
        <a:noFill/>
        <a:ln>
          <a:noFill/>
        </a:ln>
      </dgm:spPr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  <a:latin typeface="Museo Sans 100"/>
              <a:cs typeface="Museo Sans 100"/>
            </a:rPr>
            <a:t>Describes how this model actually behaves</a:t>
          </a:r>
          <a:endParaRPr lang="en-US" dirty="0">
            <a:solidFill>
              <a:schemeClr val="bg1"/>
            </a:solidFill>
            <a:latin typeface="Museo Sans 100"/>
            <a:cs typeface="Museo Sans 100"/>
          </a:endParaRPr>
        </a:p>
      </dgm:t>
    </dgm:pt>
    <dgm:pt modelId="{45CB7A41-001C-3045-BABB-DEF81973131C}" type="parTrans" cxnId="{84AD0F46-733A-0C42-810C-49C26C30787B}">
      <dgm:prSet/>
      <dgm:spPr/>
      <dgm:t>
        <a:bodyPr/>
        <a:lstStyle/>
        <a:p>
          <a:endParaRPr lang="en-US"/>
        </a:p>
      </dgm:t>
    </dgm:pt>
    <dgm:pt modelId="{6851A892-1ADE-CF41-8384-405F156428FD}" type="sibTrans" cxnId="{84AD0F46-733A-0C42-810C-49C26C30787B}">
      <dgm:prSet/>
      <dgm:spPr/>
      <dgm:t>
        <a:bodyPr/>
        <a:lstStyle/>
        <a:p>
          <a:endParaRPr lang="en-US"/>
        </a:p>
      </dgm:t>
    </dgm:pt>
    <dgm:pt modelId="{6E63B876-E13D-5C47-A1FA-DDDC83BD91D1}">
      <dgm:prSet/>
      <dgm:spPr>
        <a:noFill/>
        <a:ln>
          <a:noFill/>
        </a:ln>
      </dgm:spPr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  <a:latin typeface="Museo Sans 100"/>
              <a:cs typeface="Museo Sans 100"/>
            </a:rPr>
            <a:t>Can be used for </a:t>
          </a:r>
          <a:r>
            <a:rPr lang="en-US" i="1" dirty="0" smtClean="0">
              <a:solidFill>
                <a:schemeClr val="bg1"/>
              </a:solidFill>
              <a:latin typeface="Museo Sans 100"/>
              <a:cs typeface="Museo Sans 100"/>
            </a:rPr>
            <a:t>any</a:t>
          </a:r>
          <a:r>
            <a:rPr lang="en-US" dirty="0" smtClean="0">
              <a:solidFill>
                <a:schemeClr val="bg1"/>
              </a:solidFill>
              <a:latin typeface="Museo Sans 100"/>
              <a:cs typeface="Museo Sans 100"/>
            </a:rPr>
            <a:t> ML model</a:t>
          </a:r>
          <a:endParaRPr lang="en-US" dirty="0">
            <a:solidFill>
              <a:schemeClr val="bg1"/>
            </a:solidFill>
            <a:latin typeface="Museo Sans 100"/>
            <a:cs typeface="Museo Sans 100"/>
          </a:endParaRPr>
        </a:p>
      </dgm:t>
    </dgm:pt>
    <dgm:pt modelId="{EA931182-45F3-C949-B6EC-8457607CEB64}" type="parTrans" cxnId="{90DD232F-63E6-9A4E-934D-C80BFB013B5D}">
      <dgm:prSet/>
      <dgm:spPr/>
      <dgm:t>
        <a:bodyPr/>
        <a:lstStyle/>
        <a:p>
          <a:endParaRPr lang="en-US"/>
        </a:p>
      </dgm:t>
    </dgm:pt>
    <dgm:pt modelId="{525D8827-A7EB-CD4A-8DE4-947526CA195E}" type="sibTrans" cxnId="{90DD232F-63E6-9A4E-934D-C80BFB013B5D}">
      <dgm:prSet/>
      <dgm:spPr/>
      <dgm:t>
        <a:bodyPr/>
        <a:lstStyle/>
        <a:p>
          <a:endParaRPr lang="en-US"/>
        </a:p>
      </dgm:t>
    </dgm:pt>
    <dgm:pt modelId="{FDF98A0B-FE71-D246-A9FB-A35F1E07E439}" type="pres">
      <dgm:prSet presAssocID="{0C888DE3-C1FF-B049-9ADE-0F576FD362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CF70C9-8DB1-944F-A0EF-F379C82B15F0}" type="pres">
      <dgm:prSet presAssocID="{DBC2AE52-B54A-4E4F-926A-CDD7212AEF66}" presName="linNode" presStyleCnt="0"/>
      <dgm:spPr/>
    </dgm:pt>
    <dgm:pt modelId="{C44C5246-F5DC-6648-8928-8B57A93EBED4}" type="pres">
      <dgm:prSet presAssocID="{DBC2AE52-B54A-4E4F-926A-CDD7212AEF6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4557F-5439-0441-B685-AC80579451C1}" type="pres">
      <dgm:prSet presAssocID="{DBC2AE52-B54A-4E4F-926A-CDD7212AEF6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55BED1-45CB-674D-8D26-3B7A3C410F98}" type="pres">
      <dgm:prSet presAssocID="{8BACD562-A9B2-9B46-9103-02B18C855A0E}" presName="sp" presStyleCnt="0"/>
      <dgm:spPr/>
    </dgm:pt>
    <dgm:pt modelId="{07AAE07F-5C1C-6C41-B6E5-0E73B8B50F29}" type="pres">
      <dgm:prSet presAssocID="{EE8BD3E5-8165-F740-ADA7-EB9B5D847EE0}" presName="linNode" presStyleCnt="0"/>
      <dgm:spPr/>
    </dgm:pt>
    <dgm:pt modelId="{0883BC5F-E928-7741-8185-2D9B2716C47D}" type="pres">
      <dgm:prSet presAssocID="{EE8BD3E5-8165-F740-ADA7-EB9B5D847EE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179ED-CE76-3843-9A54-1574B597D2B5}" type="pres">
      <dgm:prSet presAssocID="{EE8BD3E5-8165-F740-ADA7-EB9B5D847EE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60AC57-CCD5-5E48-BA50-7558EBE573A6}" type="pres">
      <dgm:prSet presAssocID="{6BBA5CB5-F4F0-3C4E-B116-84AC375FB7D9}" presName="sp" presStyleCnt="0"/>
      <dgm:spPr/>
    </dgm:pt>
    <dgm:pt modelId="{AB1CA6CC-94D2-5D49-BD4E-1DE37D63678C}" type="pres">
      <dgm:prSet presAssocID="{49C50A58-67D7-3D4C-84EB-7A8700CDDF77}" presName="linNode" presStyleCnt="0"/>
      <dgm:spPr/>
    </dgm:pt>
    <dgm:pt modelId="{0D010468-B47B-9947-A6AD-128718601E17}" type="pres">
      <dgm:prSet presAssocID="{49C50A58-67D7-3D4C-84EB-7A8700CDDF7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A1FA4-2D29-C541-871F-A83672FED4F0}" type="pres">
      <dgm:prSet presAssocID="{49C50A58-67D7-3D4C-84EB-7A8700CDDF7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8B15DC-8F63-3B49-8D34-D7F080850752}" srcId="{0C888DE3-C1FF-B049-9ADE-0F576FD36259}" destId="{49C50A58-67D7-3D4C-84EB-7A8700CDDF77}" srcOrd="2" destOrd="0" parTransId="{61645278-C243-084B-BFB2-5350A19958D7}" sibTransId="{8959A0F8-A2BF-E34C-9C89-5A58A19D6BA9}"/>
    <dgm:cxn modelId="{042EA8EB-F9FB-964B-85F8-B932A0F7E5AC}" type="presOf" srcId="{EE8BD3E5-8165-F740-ADA7-EB9B5D847EE0}" destId="{0883BC5F-E928-7741-8185-2D9B2716C47D}" srcOrd="0" destOrd="0" presId="urn:microsoft.com/office/officeart/2005/8/layout/vList5"/>
    <dgm:cxn modelId="{90DD232F-63E6-9A4E-934D-C80BFB013B5D}" srcId="{49C50A58-67D7-3D4C-84EB-7A8700CDDF77}" destId="{6E63B876-E13D-5C47-A1FA-DDDC83BD91D1}" srcOrd="0" destOrd="0" parTransId="{EA931182-45F3-C949-B6EC-8457607CEB64}" sibTransId="{525D8827-A7EB-CD4A-8DE4-947526CA195E}"/>
    <dgm:cxn modelId="{84AD0F46-733A-0C42-810C-49C26C30787B}" srcId="{EE8BD3E5-8165-F740-ADA7-EB9B5D847EE0}" destId="{5FF5423B-72C2-D14C-B4D1-398BB33D9FE6}" srcOrd="0" destOrd="0" parTransId="{45CB7A41-001C-3045-BABB-DEF81973131C}" sibTransId="{6851A892-1ADE-CF41-8384-405F156428FD}"/>
    <dgm:cxn modelId="{D0D1B60B-B11C-F348-994E-C766E07FA7A5}" type="presOf" srcId="{49C50A58-67D7-3D4C-84EB-7A8700CDDF77}" destId="{0D010468-B47B-9947-A6AD-128718601E17}" srcOrd="0" destOrd="0" presId="urn:microsoft.com/office/officeart/2005/8/layout/vList5"/>
    <dgm:cxn modelId="{6CC02A1F-4684-EB40-85AE-E3F31F653C73}" type="presOf" srcId="{5FF5423B-72C2-D14C-B4D1-398BB33D9FE6}" destId="{DBB179ED-CE76-3843-9A54-1574B597D2B5}" srcOrd="0" destOrd="0" presId="urn:microsoft.com/office/officeart/2005/8/layout/vList5"/>
    <dgm:cxn modelId="{FF77A1BE-97E5-814A-9E62-DC2E6E360A77}" type="presOf" srcId="{DBC2AE52-B54A-4E4F-926A-CDD7212AEF66}" destId="{C44C5246-F5DC-6648-8928-8B57A93EBED4}" srcOrd="0" destOrd="0" presId="urn:microsoft.com/office/officeart/2005/8/layout/vList5"/>
    <dgm:cxn modelId="{1A5316CC-CC23-A347-A9A1-17B51A1ADDFC}" type="presOf" srcId="{6E63B876-E13D-5C47-A1FA-DDDC83BD91D1}" destId="{43FA1FA4-2D29-C541-871F-A83672FED4F0}" srcOrd="0" destOrd="0" presId="urn:microsoft.com/office/officeart/2005/8/layout/vList5"/>
    <dgm:cxn modelId="{0C1FA84D-1033-B345-A5B3-3E55CCF5A74E}" srcId="{DBC2AE52-B54A-4E4F-926A-CDD7212AEF66}" destId="{453A40FF-5396-B844-90FC-1E1161E69E9F}" srcOrd="0" destOrd="0" parTransId="{B17428ED-FC1E-684D-AD16-A2B9889E3531}" sibTransId="{4D2D01F2-0322-B842-8E10-61456968F21C}"/>
    <dgm:cxn modelId="{A6AB768C-E0DE-A84C-842A-C140ADE87EA9}" srcId="{0C888DE3-C1FF-B049-9ADE-0F576FD36259}" destId="{DBC2AE52-B54A-4E4F-926A-CDD7212AEF66}" srcOrd="0" destOrd="0" parTransId="{F4B2C398-7850-3840-80FE-BACC21538160}" sibTransId="{8BACD562-A9B2-9B46-9103-02B18C855A0E}"/>
    <dgm:cxn modelId="{D820216F-4F3F-2942-99A0-F05BF52AB590}" type="presOf" srcId="{0C888DE3-C1FF-B049-9ADE-0F576FD36259}" destId="{FDF98A0B-FE71-D246-A9FB-A35F1E07E439}" srcOrd="0" destOrd="0" presId="urn:microsoft.com/office/officeart/2005/8/layout/vList5"/>
    <dgm:cxn modelId="{349482D2-72E7-1748-8CF5-D900E87D622D}" type="presOf" srcId="{453A40FF-5396-B844-90FC-1E1161E69E9F}" destId="{3D34557F-5439-0441-B685-AC80579451C1}" srcOrd="0" destOrd="0" presId="urn:microsoft.com/office/officeart/2005/8/layout/vList5"/>
    <dgm:cxn modelId="{28116DFE-1101-BF41-94B9-BC6FF294B668}" srcId="{0C888DE3-C1FF-B049-9ADE-0F576FD36259}" destId="{EE8BD3E5-8165-F740-ADA7-EB9B5D847EE0}" srcOrd="1" destOrd="0" parTransId="{E58E8674-2906-2548-AE2B-C9F248C576EF}" sibTransId="{6BBA5CB5-F4F0-3C4E-B116-84AC375FB7D9}"/>
    <dgm:cxn modelId="{90DC8404-2463-1642-BDBF-6F8456C763EB}" type="presParOf" srcId="{FDF98A0B-FE71-D246-A9FB-A35F1E07E439}" destId="{27CF70C9-8DB1-944F-A0EF-F379C82B15F0}" srcOrd="0" destOrd="0" presId="urn:microsoft.com/office/officeart/2005/8/layout/vList5"/>
    <dgm:cxn modelId="{13BDFC9F-C1CF-A84B-B2F9-F3BEF01F4CA5}" type="presParOf" srcId="{27CF70C9-8DB1-944F-A0EF-F379C82B15F0}" destId="{C44C5246-F5DC-6648-8928-8B57A93EBED4}" srcOrd="0" destOrd="0" presId="urn:microsoft.com/office/officeart/2005/8/layout/vList5"/>
    <dgm:cxn modelId="{EE91A9F7-C963-C248-9A9E-2C7824D32108}" type="presParOf" srcId="{27CF70C9-8DB1-944F-A0EF-F379C82B15F0}" destId="{3D34557F-5439-0441-B685-AC80579451C1}" srcOrd="1" destOrd="0" presId="urn:microsoft.com/office/officeart/2005/8/layout/vList5"/>
    <dgm:cxn modelId="{47E63FCA-911C-4044-B6F7-281FDD4917F0}" type="presParOf" srcId="{FDF98A0B-FE71-D246-A9FB-A35F1E07E439}" destId="{3655BED1-45CB-674D-8D26-3B7A3C410F98}" srcOrd="1" destOrd="0" presId="urn:microsoft.com/office/officeart/2005/8/layout/vList5"/>
    <dgm:cxn modelId="{B02CF9DA-6296-2C48-AF12-7F0371F53638}" type="presParOf" srcId="{FDF98A0B-FE71-D246-A9FB-A35F1E07E439}" destId="{07AAE07F-5C1C-6C41-B6E5-0E73B8B50F29}" srcOrd="2" destOrd="0" presId="urn:microsoft.com/office/officeart/2005/8/layout/vList5"/>
    <dgm:cxn modelId="{6EFC603A-F862-D04E-8F49-A907A4439133}" type="presParOf" srcId="{07AAE07F-5C1C-6C41-B6E5-0E73B8B50F29}" destId="{0883BC5F-E928-7741-8185-2D9B2716C47D}" srcOrd="0" destOrd="0" presId="urn:microsoft.com/office/officeart/2005/8/layout/vList5"/>
    <dgm:cxn modelId="{AC45ABCD-E864-C946-B62B-76F276037B9A}" type="presParOf" srcId="{07AAE07F-5C1C-6C41-B6E5-0E73B8B50F29}" destId="{DBB179ED-CE76-3843-9A54-1574B597D2B5}" srcOrd="1" destOrd="0" presId="urn:microsoft.com/office/officeart/2005/8/layout/vList5"/>
    <dgm:cxn modelId="{CA5689CF-0EBE-0D40-95A6-9B9B408ABB21}" type="presParOf" srcId="{FDF98A0B-FE71-D246-A9FB-A35F1E07E439}" destId="{8A60AC57-CCD5-5E48-BA50-7558EBE573A6}" srcOrd="3" destOrd="0" presId="urn:microsoft.com/office/officeart/2005/8/layout/vList5"/>
    <dgm:cxn modelId="{906AEA86-BD09-8240-B823-50598D65876C}" type="presParOf" srcId="{FDF98A0B-FE71-D246-A9FB-A35F1E07E439}" destId="{AB1CA6CC-94D2-5D49-BD4E-1DE37D63678C}" srcOrd="4" destOrd="0" presId="urn:microsoft.com/office/officeart/2005/8/layout/vList5"/>
    <dgm:cxn modelId="{FFD19A25-4F2A-E447-B4F6-B36B546128C4}" type="presParOf" srcId="{AB1CA6CC-94D2-5D49-BD4E-1DE37D63678C}" destId="{0D010468-B47B-9947-A6AD-128718601E17}" srcOrd="0" destOrd="0" presId="urn:microsoft.com/office/officeart/2005/8/layout/vList5"/>
    <dgm:cxn modelId="{6858A79F-DD19-4941-A9A0-A02BC39B4C20}" type="presParOf" srcId="{AB1CA6CC-94D2-5D49-BD4E-1DE37D63678C}" destId="{43FA1FA4-2D29-C541-871F-A83672FED4F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888DE3-C1FF-B049-9ADE-0F576FD36259}" type="doc">
      <dgm:prSet loTypeId="urn:microsoft.com/office/officeart/2005/8/layout/vList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BC2AE52-B54A-4E4F-926A-CDD7212AEF66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Interpretable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F4B2C398-7850-3840-80FE-BACC21538160}" type="parTrans" cxnId="{A6AB768C-E0DE-A84C-842A-C140ADE87EA9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8BACD562-A9B2-9B46-9103-02B18C855A0E}" type="sibTrans" cxnId="{A6AB768C-E0DE-A84C-842A-C140ADE87EA9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EE8BD3E5-8165-F740-ADA7-EB9B5D847EE0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Faithful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E58E8674-2906-2548-AE2B-C9F248C576EF}" type="parTrans" cxnId="{28116DFE-1101-BF41-94B9-BC6FF294B668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6BBA5CB5-F4F0-3C4E-B116-84AC375FB7D9}" type="sibTrans" cxnId="{28116DFE-1101-BF41-94B9-BC6FF294B668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49C50A58-67D7-3D4C-84EB-7A8700CDDF77}">
      <dgm:prSet/>
      <dgm:spPr>
        <a:solidFill>
          <a:srgbClr val="FFFFFF"/>
        </a:solidFill>
        <a:ln>
          <a:solidFill>
            <a:srgbClr val="FFFFFF"/>
          </a:solidFill>
        </a:ln>
      </dgm:spPr>
      <dgm:t>
        <a:bodyPr/>
        <a:lstStyle/>
        <a:p>
          <a:pPr rtl="0"/>
          <a:r>
            <a:rPr lang="en-US" dirty="0" smtClea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rPr>
            <a:t>Model agnostic</a:t>
          </a:r>
          <a:endParaRPr lang="en-US" dirty="0">
            <a:solidFill>
              <a:srgbClr val="FFFFFF"/>
            </a:solidFill>
            <a:latin typeface="Calibri" charset="0"/>
            <a:ea typeface="Calibri" charset="0"/>
            <a:cs typeface="Calibri" charset="0"/>
          </a:endParaRPr>
        </a:p>
      </dgm:t>
    </dgm:pt>
    <dgm:pt modelId="{61645278-C243-084B-BFB2-5350A19958D7}" type="parTrans" cxnId="{308B15DC-8F63-3B49-8D34-D7F080850752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8959A0F8-A2BF-E34C-9C89-5A58A19D6BA9}" type="sibTrans" cxnId="{308B15DC-8F63-3B49-8D34-D7F080850752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453A40FF-5396-B844-90FC-1E1161E69E9F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Humans can easily interpret reasoning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B17428ED-FC1E-684D-AD16-A2B9889E3531}" type="parTrans" cxnId="{0C1FA84D-1033-B345-A5B3-3E55CCF5A74E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4D2D01F2-0322-B842-8E10-61456968F21C}" type="sibTrans" cxnId="{0C1FA84D-1033-B345-A5B3-3E55CCF5A74E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5FF5423B-72C2-D14C-B4D1-398BB33D9FE6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Describes how this model actually behaves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45CB7A41-001C-3045-BABB-DEF81973131C}" type="parTrans" cxnId="{84AD0F46-733A-0C42-810C-49C26C30787B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6851A892-1ADE-CF41-8384-405F156428FD}" type="sibTrans" cxnId="{84AD0F46-733A-0C42-810C-49C26C30787B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6E63B876-E13D-5C47-A1FA-DDDC83BD91D1}">
      <dgm:prSet/>
      <dgm:spPr>
        <a:solidFill>
          <a:srgbClr val="FFFFFF"/>
        </a:solidFill>
        <a:ln>
          <a:solidFill>
            <a:srgbClr val="FFFFFF"/>
          </a:solidFill>
        </a:ln>
      </dgm:spPr>
      <dgm:t>
        <a:bodyPr/>
        <a:lstStyle/>
        <a:p>
          <a:pPr rtl="0"/>
          <a:r>
            <a:rPr lang="en-US" dirty="0" smtClea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rPr>
            <a:t>Can be used for </a:t>
          </a:r>
          <a:r>
            <a:rPr lang="en-US" i="1" dirty="0" smtClea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rPr>
            <a:t>any</a:t>
          </a:r>
          <a:r>
            <a:rPr lang="en-US" dirty="0" smtClea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rPr>
            <a:t> ML model</a:t>
          </a:r>
          <a:endParaRPr lang="en-US" dirty="0">
            <a:solidFill>
              <a:srgbClr val="FFFFFF"/>
            </a:solidFill>
            <a:latin typeface="Calibri" charset="0"/>
            <a:ea typeface="Calibri" charset="0"/>
            <a:cs typeface="Calibri" charset="0"/>
          </a:endParaRPr>
        </a:p>
      </dgm:t>
    </dgm:pt>
    <dgm:pt modelId="{EA931182-45F3-C949-B6EC-8457607CEB64}" type="parTrans" cxnId="{90DD232F-63E6-9A4E-934D-C80BFB013B5D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525D8827-A7EB-CD4A-8DE4-947526CA195E}" type="sibTrans" cxnId="{90DD232F-63E6-9A4E-934D-C80BFB013B5D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FDF98A0B-FE71-D246-A9FB-A35F1E07E439}" type="pres">
      <dgm:prSet presAssocID="{0C888DE3-C1FF-B049-9ADE-0F576FD362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CF70C9-8DB1-944F-A0EF-F379C82B15F0}" type="pres">
      <dgm:prSet presAssocID="{DBC2AE52-B54A-4E4F-926A-CDD7212AEF66}" presName="linNode" presStyleCnt="0"/>
      <dgm:spPr/>
    </dgm:pt>
    <dgm:pt modelId="{C44C5246-F5DC-6648-8928-8B57A93EBED4}" type="pres">
      <dgm:prSet presAssocID="{DBC2AE52-B54A-4E4F-926A-CDD7212AEF6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4557F-5439-0441-B685-AC80579451C1}" type="pres">
      <dgm:prSet presAssocID="{DBC2AE52-B54A-4E4F-926A-CDD7212AEF6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55BED1-45CB-674D-8D26-3B7A3C410F98}" type="pres">
      <dgm:prSet presAssocID="{8BACD562-A9B2-9B46-9103-02B18C855A0E}" presName="sp" presStyleCnt="0"/>
      <dgm:spPr/>
    </dgm:pt>
    <dgm:pt modelId="{07AAE07F-5C1C-6C41-B6E5-0E73B8B50F29}" type="pres">
      <dgm:prSet presAssocID="{EE8BD3E5-8165-F740-ADA7-EB9B5D847EE0}" presName="linNode" presStyleCnt="0"/>
      <dgm:spPr/>
    </dgm:pt>
    <dgm:pt modelId="{0883BC5F-E928-7741-8185-2D9B2716C47D}" type="pres">
      <dgm:prSet presAssocID="{EE8BD3E5-8165-F740-ADA7-EB9B5D847EE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179ED-CE76-3843-9A54-1574B597D2B5}" type="pres">
      <dgm:prSet presAssocID="{EE8BD3E5-8165-F740-ADA7-EB9B5D847EE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60AC57-CCD5-5E48-BA50-7558EBE573A6}" type="pres">
      <dgm:prSet presAssocID="{6BBA5CB5-F4F0-3C4E-B116-84AC375FB7D9}" presName="sp" presStyleCnt="0"/>
      <dgm:spPr/>
    </dgm:pt>
    <dgm:pt modelId="{AB1CA6CC-94D2-5D49-BD4E-1DE37D63678C}" type="pres">
      <dgm:prSet presAssocID="{49C50A58-67D7-3D4C-84EB-7A8700CDDF77}" presName="linNode" presStyleCnt="0"/>
      <dgm:spPr/>
    </dgm:pt>
    <dgm:pt modelId="{0D010468-B47B-9947-A6AD-128718601E17}" type="pres">
      <dgm:prSet presAssocID="{49C50A58-67D7-3D4C-84EB-7A8700CDDF7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A1FA4-2D29-C541-871F-A83672FED4F0}" type="pres">
      <dgm:prSet presAssocID="{49C50A58-67D7-3D4C-84EB-7A8700CDDF7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8B15DC-8F63-3B49-8D34-D7F080850752}" srcId="{0C888DE3-C1FF-B049-9ADE-0F576FD36259}" destId="{49C50A58-67D7-3D4C-84EB-7A8700CDDF77}" srcOrd="2" destOrd="0" parTransId="{61645278-C243-084B-BFB2-5350A19958D7}" sibTransId="{8959A0F8-A2BF-E34C-9C89-5A58A19D6BA9}"/>
    <dgm:cxn modelId="{E2C81167-96B6-5E4D-883A-7BE55B2B1B4E}" type="presOf" srcId="{49C50A58-67D7-3D4C-84EB-7A8700CDDF77}" destId="{0D010468-B47B-9947-A6AD-128718601E17}" srcOrd="0" destOrd="0" presId="urn:microsoft.com/office/officeart/2005/8/layout/vList5"/>
    <dgm:cxn modelId="{90DD232F-63E6-9A4E-934D-C80BFB013B5D}" srcId="{49C50A58-67D7-3D4C-84EB-7A8700CDDF77}" destId="{6E63B876-E13D-5C47-A1FA-DDDC83BD91D1}" srcOrd="0" destOrd="0" parTransId="{EA931182-45F3-C949-B6EC-8457607CEB64}" sibTransId="{525D8827-A7EB-CD4A-8DE4-947526CA195E}"/>
    <dgm:cxn modelId="{E3281E8A-0929-A64E-B6C9-7BF5C0FD5D32}" type="presOf" srcId="{5FF5423B-72C2-D14C-B4D1-398BB33D9FE6}" destId="{DBB179ED-CE76-3843-9A54-1574B597D2B5}" srcOrd="0" destOrd="0" presId="urn:microsoft.com/office/officeart/2005/8/layout/vList5"/>
    <dgm:cxn modelId="{C90BD010-1133-0D4E-BF79-39D5B9CC6976}" type="presOf" srcId="{DBC2AE52-B54A-4E4F-926A-CDD7212AEF66}" destId="{C44C5246-F5DC-6648-8928-8B57A93EBED4}" srcOrd="0" destOrd="0" presId="urn:microsoft.com/office/officeart/2005/8/layout/vList5"/>
    <dgm:cxn modelId="{D2510A92-881F-CD49-A845-9B048D4FC359}" type="presOf" srcId="{0C888DE3-C1FF-B049-9ADE-0F576FD36259}" destId="{FDF98A0B-FE71-D246-A9FB-A35F1E07E439}" srcOrd="0" destOrd="0" presId="urn:microsoft.com/office/officeart/2005/8/layout/vList5"/>
    <dgm:cxn modelId="{84AD0F46-733A-0C42-810C-49C26C30787B}" srcId="{EE8BD3E5-8165-F740-ADA7-EB9B5D847EE0}" destId="{5FF5423B-72C2-D14C-B4D1-398BB33D9FE6}" srcOrd="0" destOrd="0" parTransId="{45CB7A41-001C-3045-BABB-DEF81973131C}" sibTransId="{6851A892-1ADE-CF41-8384-405F156428FD}"/>
    <dgm:cxn modelId="{60462C29-BF59-1B48-A258-1289E6571A8F}" type="presOf" srcId="{453A40FF-5396-B844-90FC-1E1161E69E9F}" destId="{3D34557F-5439-0441-B685-AC80579451C1}" srcOrd="0" destOrd="0" presId="urn:microsoft.com/office/officeart/2005/8/layout/vList5"/>
    <dgm:cxn modelId="{F1BECB34-6035-2D40-B0F5-FBC1C0D1446F}" type="presOf" srcId="{6E63B876-E13D-5C47-A1FA-DDDC83BD91D1}" destId="{43FA1FA4-2D29-C541-871F-A83672FED4F0}" srcOrd="0" destOrd="0" presId="urn:microsoft.com/office/officeart/2005/8/layout/vList5"/>
    <dgm:cxn modelId="{0C1FA84D-1033-B345-A5B3-3E55CCF5A74E}" srcId="{DBC2AE52-B54A-4E4F-926A-CDD7212AEF66}" destId="{453A40FF-5396-B844-90FC-1E1161E69E9F}" srcOrd="0" destOrd="0" parTransId="{B17428ED-FC1E-684D-AD16-A2B9889E3531}" sibTransId="{4D2D01F2-0322-B842-8E10-61456968F21C}"/>
    <dgm:cxn modelId="{4D1AEB16-8DD4-7F4B-AB48-0D296B6BDCCE}" type="presOf" srcId="{EE8BD3E5-8165-F740-ADA7-EB9B5D847EE0}" destId="{0883BC5F-E928-7741-8185-2D9B2716C47D}" srcOrd="0" destOrd="0" presId="urn:microsoft.com/office/officeart/2005/8/layout/vList5"/>
    <dgm:cxn modelId="{A6AB768C-E0DE-A84C-842A-C140ADE87EA9}" srcId="{0C888DE3-C1FF-B049-9ADE-0F576FD36259}" destId="{DBC2AE52-B54A-4E4F-926A-CDD7212AEF66}" srcOrd="0" destOrd="0" parTransId="{F4B2C398-7850-3840-80FE-BACC21538160}" sibTransId="{8BACD562-A9B2-9B46-9103-02B18C855A0E}"/>
    <dgm:cxn modelId="{28116DFE-1101-BF41-94B9-BC6FF294B668}" srcId="{0C888DE3-C1FF-B049-9ADE-0F576FD36259}" destId="{EE8BD3E5-8165-F740-ADA7-EB9B5D847EE0}" srcOrd="1" destOrd="0" parTransId="{E58E8674-2906-2548-AE2B-C9F248C576EF}" sibTransId="{6BBA5CB5-F4F0-3C4E-B116-84AC375FB7D9}"/>
    <dgm:cxn modelId="{BA238C1B-33FE-FD4D-9F67-B7C3549294D4}" type="presParOf" srcId="{FDF98A0B-FE71-D246-A9FB-A35F1E07E439}" destId="{27CF70C9-8DB1-944F-A0EF-F379C82B15F0}" srcOrd="0" destOrd="0" presId="urn:microsoft.com/office/officeart/2005/8/layout/vList5"/>
    <dgm:cxn modelId="{9D448032-D572-8044-97A8-E7523457E4BE}" type="presParOf" srcId="{27CF70C9-8DB1-944F-A0EF-F379C82B15F0}" destId="{C44C5246-F5DC-6648-8928-8B57A93EBED4}" srcOrd="0" destOrd="0" presId="urn:microsoft.com/office/officeart/2005/8/layout/vList5"/>
    <dgm:cxn modelId="{56019923-8844-5546-B3CD-A03FBA185214}" type="presParOf" srcId="{27CF70C9-8DB1-944F-A0EF-F379C82B15F0}" destId="{3D34557F-5439-0441-B685-AC80579451C1}" srcOrd="1" destOrd="0" presId="urn:microsoft.com/office/officeart/2005/8/layout/vList5"/>
    <dgm:cxn modelId="{3937ADDC-1A4C-C247-B47A-D8EA563D3C41}" type="presParOf" srcId="{FDF98A0B-FE71-D246-A9FB-A35F1E07E439}" destId="{3655BED1-45CB-674D-8D26-3B7A3C410F98}" srcOrd="1" destOrd="0" presId="urn:microsoft.com/office/officeart/2005/8/layout/vList5"/>
    <dgm:cxn modelId="{57A6E0ED-85B8-2E48-85A2-CBDC57CADB54}" type="presParOf" srcId="{FDF98A0B-FE71-D246-A9FB-A35F1E07E439}" destId="{07AAE07F-5C1C-6C41-B6E5-0E73B8B50F29}" srcOrd="2" destOrd="0" presId="urn:microsoft.com/office/officeart/2005/8/layout/vList5"/>
    <dgm:cxn modelId="{437A2EEE-A13E-E24D-A0F7-F4F6AC0C3F27}" type="presParOf" srcId="{07AAE07F-5C1C-6C41-B6E5-0E73B8B50F29}" destId="{0883BC5F-E928-7741-8185-2D9B2716C47D}" srcOrd="0" destOrd="0" presId="urn:microsoft.com/office/officeart/2005/8/layout/vList5"/>
    <dgm:cxn modelId="{75FC0DD0-BE7A-FB4E-8913-16F655A4C08E}" type="presParOf" srcId="{07AAE07F-5C1C-6C41-B6E5-0E73B8B50F29}" destId="{DBB179ED-CE76-3843-9A54-1574B597D2B5}" srcOrd="1" destOrd="0" presId="urn:microsoft.com/office/officeart/2005/8/layout/vList5"/>
    <dgm:cxn modelId="{0BA63929-4C92-AB4C-90A1-2FD89C4020AF}" type="presParOf" srcId="{FDF98A0B-FE71-D246-A9FB-A35F1E07E439}" destId="{8A60AC57-CCD5-5E48-BA50-7558EBE573A6}" srcOrd="3" destOrd="0" presId="urn:microsoft.com/office/officeart/2005/8/layout/vList5"/>
    <dgm:cxn modelId="{CBD44794-8463-F240-8470-FFC94E419C6D}" type="presParOf" srcId="{FDF98A0B-FE71-D246-A9FB-A35F1E07E439}" destId="{AB1CA6CC-94D2-5D49-BD4E-1DE37D63678C}" srcOrd="4" destOrd="0" presId="urn:microsoft.com/office/officeart/2005/8/layout/vList5"/>
    <dgm:cxn modelId="{7768B0CD-F723-2A44-9464-B04445F48836}" type="presParOf" srcId="{AB1CA6CC-94D2-5D49-BD4E-1DE37D63678C}" destId="{0D010468-B47B-9947-A6AD-128718601E17}" srcOrd="0" destOrd="0" presId="urn:microsoft.com/office/officeart/2005/8/layout/vList5"/>
    <dgm:cxn modelId="{0C0184EA-27CE-C242-889B-348EB39C50DB}" type="presParOf" srcId="{AB1CA6CC-94D2-5D49-BD4E-1DE37D63678C}" destId="{43FA1FA4-2D29-C541-871F-A83672FED4F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888DE3-C1FF-B049-9ADE-0F576FD36259}" type="doc">
      <dgm:prSet loTypeId="urn:microsoft.com/office/officeart/2005/8/layout/vList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BC2AE52-B54A-4E4F-926A-CDD7212AEF66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Interpretable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F4B2C398-7850-3840-80FE-BACC21538160}" type="parTrans" cxnId="{A6AB768C-E0DE-A84C-842A-C140ADE87EA9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8BACD562-A9B2-9B46-9103-02B18C855A0E}" type="sibTrans" cxnId="{A6AB768C-E0DE-A84C-842A-C140ADE87EA9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EE8BD3E5-8165-F740-ADA7-EB9B5D847EE0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Faithful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E58E8674-2906-2548-AE2B-C9F248C576EF}" type="parTrans" cxnId="{28116DFE-1101-BF41-94B9-BC6FF294B668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6BBA5CB5-F4F0-3C4E-B116-84AC375FB7D9}" type="sibTrans" cxnId="{28116DFE-1101-BF41-94B9-BC6FF294B668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49C50A58-67D7-3D4C-84EB-7A8700CDDF77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Model agnostic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61645278-C243-084B-BFB2-5350A19958D7}" type="parTrans" cxnId="{308B15DC-8F63-3B49-8D34-D7F080850752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8959A0F8-A2BF-E34C-9C89-5A58A19D6BA9}" type="sibTrans" cxnId="{308B15DC-8F63-3B49-8D34-D7F080850752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453A40FF-5396-B844-90FC-1E1161E69E9F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Humans can easily interpret reasoning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B17428ED-FC1E-684D-AD16-A2B9889E3531}" type="parTrans" cxnId="{0C1FA84D-1033-B345-A5B3-3E55CCF5A74E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4D2D01F2-0322-B842-8E10-61456968F21C}" type="sibTrans" cxnId="{0C1FA84D-1033-B345-A5B3-3E55CCF5A74E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5FF5423B-72C2-D14C-B4D1-398BB33D9FE6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Describes how this model actually behaves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45CB7A41-001C-3045-BABB-DEF81973131C}" type="parTrans" cxnId="{84AD0F46-733A-0C42-810C-49C26C30787B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6851A892-1ADE-CF41-8384-405F156428FD}" type="sibTrans" cxnId="{84AD0F46-733A-0C42-810C-49C26C30787B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6E63B876-E13D-5C47-A1FA-DDDC83BD91D1}">
      <dgm:prSet/>
      <dgm:spPr/>
      <dgm:t>
        <a:bodyPr/>
        <a:lstStyle/>
        <a:p>
          <a:pPr rtl="0"/>
          <a:r>
            <a:rPr lang="en-US" dirty="0" smtClean="0">
              <a:latin typeface="Calibri" charset="0"/>
              <a:ea typeface="Calibri" charset="0"/>
              <a:cs typeface="Calibri" charset="0"/>
            </a:rPr>
            <a:t>Can be used for </a:t>
          </a:r>
          <a:r>
            <a:rPr lang="en-US" i="1" dirty="0" smtClean="0">
              <a:latin typeface="Calibri" charset="0"/>
              <a:ea typeface="Calibri" charset="0"/>
              <a:cs typeface="Calibri" charset="0"/>
            </a:rPr>
            <a:t>any</a:t>
          </a:r>
          <a:r>
            <a:rPr lang="en-US" dirty="0" smtClean="0">
              <a:latin typeface="Calibri" charset="0"/>
              <a:ea typeface="Calibri" charset="0"/>
              <a:cs typeface="Calibri" charset="0"/>
            </a:rPr>
            <a:t> ML model</a:t>
          </a:r>
          <a:endParaRPr lang="en-US" dirty="0">
            <a:latin typeface="Calibri" charset="0"/>
            <a:ea typeface="Calibri" charset="0"/>
            <a:cs typeface="Calibri" charset="0"/>
          </a:endParaRPr>
        </a:p>
      </dgm:t>
    </dgm:pt>
    <dgm:pt modelId="{EA931182-45F3-C949-B6EC-8457607CEB64}" type="parTrans" cxnId="{90DD232F-63E6-9A4E-934D-C80BFB013B5D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525D8827-A7EB-CD4A-8DE4-947526CA195E}" type="sibTrans" cxnId="{90DD232F-63E6-9A4E-934D-C80BFB013B5D}">
      <dgm:prSet/>
      <dgm:spPr/>
      <dgm:t>
        <a:bodyPr/>
        <a:lstStyle/>
        <a:p>
          <a:endParaRPr lang="en-US">
            <a:latin typeface="Calibri" charset="0"/>
            <a:ea typeface="Calibri" charset="0"/>
            <a:cs typeface="Calibri" charset="0"/>
          </a:endParaRPr>
        </a:p>
      </dgm:t>
    </dgm:pt>
    <dgm:pt modelId="{FDF98A0B-FE71-D246-A9FB-A35F1E07E439}" type="pres">
      <dgm:prSet presAssocID="{0C888DE3-C1FF-B049-9ADE-0F576FD362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CF70C9-8DB1-944F-A0EF-F379C82B15F0}" type="pres">
      <dgm:prSet presAssocID="{DBC2AE52-B54A-4E4F-926A-CDD7212AEF66}" presName="linNode" presStyleCnt="0"/>
      <dgm:spPr/>
    </dgm:pt>
    <dgm:pt modelId="{C44C5246-F5DC-6648-8928-8B57A93EBED4}" type="pres">
      <dgm:prSet presAssocID="{DBC2AE52-B54A-4E4F-926A-CDD7212AEF6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4557F-5439-0441-B685-AC80579451C1}" type="pres">
      <dgm:prSet presAssocID="{DBC2AE52-B54A-4E4F-926A-CDD7212AEF6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55BED1-45CB-674D-8D26-3B7A3C410F98}" type="pres">
      <dgm:prSet presAssocID="{8BACD562-A9B2-9B46-9103-02B18C855A0E}" presName="sp" presStyleCnt="0"/>
      <dgm:spPr/>
    </dgm:pt>
    <dgm:pt modelId="{07AAE07F-5C1C-6C41-B6E5-0E73B8B50F29}" type="pres">
      <dgm:prSet presAssocID="{EE8BD3E5-8165-F740-ADA7-EB9B5D847EE0}" presName="linNode" presStyleCnt="0"/>
      <dgm:spPr/>
    </dgm:pt>
    <dgm:pt modelId="{0883BC5F-E928-7741-8185-2D9B2716C47D}" type="pres">
      <dgm:prSet presAssocID="{EE8BD3E5-8165-F740-ADA7-EB9B5D847EE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179ED-CE76-3843-9A54-1574B597D2B5}" type="pres">
      <dgm:prSet presAssocID="{EE8BD3E5-8165-F740-ADA7-EB9B5D847EE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60AC57-CCD5-5E48-BA50-7558EBE573A6}" type="pres">
      <dgm:prSet presAssocID="{6BBA5CB5-F4F0-3C4E-B116-84AC375FB7D9}" presName="sp" presStyleCnt="0"/>
      <dgm:spPr/>
    </dgm:pt>
    <dgm:pt modelId="{AB1CA6CC-94D2-5D49-BD4E-1DE37D63678C}" type="pres">
      <dgm:prSet presAssocID="{49C50A58-67D7-3D4C-84EB-7A8700CDDF77}" presName="linNode" presStyleCnt="0"/>
      <dgm:spPr/>
    </dgm:pt>
    <dgm:pt modelId="{0D010468-B47B-9947-A6AD-128718601E17}" type="pres">
      <dgm:prSet presAssocID="{49C50A58-67D7-3D4C-84EB-7A8700CDDF7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A1FA4-2D29-C541-871F-A83672FED4F0}" type="pres">
      <dgm:prSet presAssocID="{49C50A58-67D7-3D4C-84EB-7A8700CDDF7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8B15DC-8F63-3B49-8D34-D7F080850752}" srcId="{0C888DE3-C1FF-B049-9ADE-0F576FD36259}" destId="{49C50A58-67D7-3D4C-84EB-7A8700CDDF77}" srcOrd="2" destOrd="0" parTransId="{61645278-C243-084B-BFB2-5350A19958D7}" sibTransId="{8959A0F8-A2BF-E34C-9C89-5A58A19D6BA9}"/>
    <dgm:cxn modelId="{DA6F2D6D-6923-E149-863E-7BB6A9AA9592}" type="presOf" srcId="{49C50A58-67D7-3D4C-84EB-7A8700CDDF77}" destId="{0D010468-B47B-9947-A6AD-128718601E17}" srcOrd="0" destOrd="0" presId="urn:microsoft.com/office/officeart/2005/8/layout/vList5"/>
    <dgm:cxn modelId="{90DD232F-63E6-9A4E-934D-C80BFB013B5D}" srcId="{49C50A58-67D7-3D4C-84EB-7A8700CDDF77}" destId="{6E63B876-E13D-5C47-A1FA-DDDC83BD91D1}" srcOrd="0" destOrd="0" parTransId="{EA931182-45F3-C949-B6EC-8457607CEB64}" sibTransId="{525D8827-A7EB-CD4A-8DE4-947526CA195E}"/>
    <dgm:cxn modelId="{B29FD8F4-FECE-484F-B504-CFA4B7D756B1}" type="presOf" srcId="{5FF5423B-72C2-D14C-B4D1-398BB33D9FE6}" destId="{DBB179ED-CE76-3843-9A54-1574B597D2B5}" srcOrd="0" destOrd="0" presId="urn:microsoft.com/office/officeart/2005/8/layout/vList5"/>
    <dgm:cxn modelId="{49E6AA16-2F77-E54E-A55B-E7EB9A95288C}" type="presOf" srcId="{453A40FF-5396-B844-90FC-1E1161E69E9F}" destId="{3D34557F-5439-0441-B685-AC80579451C1}" srcOrd="0" destOrd="0" presId="urn:microsoft.com/office/officeart/2005/8/layout/vList5"/>
    <dgm:cxn modelId="{8F57F0B0-2EC7-C945-AE7F-D677C7C50E79}" type="presOf" srcId="{0C888DE3-C1FF-B049-9ADE-0F576FD36259}" destId="{FDF98A0B-FE71-D246-A9FB-A35F1E07E439}" srcOrd="0" destOrd="0" presId="urn:microsoft.com/office/officeart/2005/8/layout/vList5"/>
    <dgm:cxn modelId="{84AD0F46-733A-0C42-810C-49C26C30787B}" srcId="{EE8BD3E5-8165-F740-ADA7-EB9B5D847EE0}" destId="{5FF5423B-72C2-D14C-B4D1-398BB33D9FE6}" srcOrd="0" destOrd="0" parTransId="{45CB7A41-001C-3045-BABB-DEF81973131C}" sibTransId="{6851A892-1ADE-CF41-8384-405F156428FD}"/>
    <dgm:cxn modelId="{B34474FE-139E-174D-8729-65B2615067C6}" type="presOf" srcId="{6E63B876-E13D-5C47-A1FA-DDDC83BD91D1}" destId="{43FA1FA4-2D29-C541-871F-A83672FED4F0}" srcOrd="0" destOrd="0" presId="urn:microsoft.com/office/officeart/2005/8/layout/vList5"/>
    <dgm:cxn modelId="{BECAE043-9634-0A47-AF81-918519DC9CCD}" type="presOf" srcId="{DBC2AE52-B54A-4E4F-926A-CDD7212AEF66}" destId="{C44C5246-F5DC-6648-8928-8B57A93EBED4}" srcOrd="0" destOrd="0" presId="urn:microsoft.com/office/officeart/2005/8/layout/vList5"/>
    <dgm:cxn modelId="{0C1FA84D-1033-B345-A5B3-3E55CCF5A74E}" srcId="{DBC2AE52-B54A-4E4F-926A-CDD7212AEF66}" destId="{453A40FF-5396-B844-90FC-1E1161E69E9F}" srcOrd="0" destOrd="0" parTransId="{B17428ED-FC1E-684D-AD16-A2B9889E3531}" sibTransId="{4D2D01F2-0322-B842-8E10-61456968F21C}"/>
    <dgm:cxn modelId="{A6AB768C-E0DE-A84C-842A-C140ADE87EA9}" srcId="{0C888DE3-C1FF-B049-9ADE-0F576FD36259}" destId="{DBC2AE52-B54A-4E4F-926A-CDD7212AEF66}" srcOrd="0" destOrd="0" parTransId="{F4B2C398-7850-3840-80FE-BACC21538160}" sibTransId="{8BACD562-A9B2-9B46-9103-02B18C855A0E}"/>
    <dgm:cxn modelId="{2EA5E197-8ED7-C344-ABBC-4F70D2DB4D4D}" type="presOf" srcId="{EE8BD3E5-8165-F740-ADA7-EB9B5D847EE0}" destId="{0883BC5F-E928-7741-8185-2D9B2716C47D}" srcOrd="0" destOrd="0" presId="urn:microsoft.com/office/officeart/2005/8/layout/vList5"/>
    <dgm:cxn modelId="{28116DFE-1101-BF41-94B9-BC6FF294B668}" srcId="{0C888DE3-C1FF-B049-9ADE-0F576FD36259}" destId="{EE8BD3E5-8165-F740-ADA7-EB9B5D847EE0}" srcOrd="1" destOrd="0" parTransId="{E58E8674-2906-2548-AE2B-C9F248C576EF}" sibTransId="{6BBA5CB5-F4F0-3C4E-B116-84AC375FB7D9}"/>
    <dgm:cxn modelId="{29AC2C3B-F338-B541-A358-3D8D0B9AC4D8}" type="presParOf" srcId="{FDF98A0B-FE71-D246-A9FB-A35F1E07E439}" destId="{27CF70C9-8DB1-944F-A0EF-F379C82B15F0}" srcOrd="0" destOrd="0" presId="urn:microsoft.com/office/officeart/2005/8/layout/vList5"/>
    <dgm:cxn modelId="{B7D9C715-2ADC-C44A-BBED-089748A7339C}" type="presParOf" srcId="{27CF70C9-8DB1-944F-A0EF-F379C82B15F0}" destId="{C44C5246-F5DC-6648-8928-8B57A93EBED4}" srcOrd="0" destOrd="0" presId="urn:microsoft.com/office/officeart/2005/8/layout/vList5"/>
    <dgm:cxn modelId="{C8BE379F-5AE6-0745-9CFC-7890276C04DC}" type="presParOf" srcId="{27CF70C9-8DB1-944F-A0EF-F379C82B15F0}" destId="{3D34557F-5439-0441-B685-AC80579451C1}" srcOrd="1" destOrd="0" presId="urn:microsoft.com/office/officeart/2005/8/layout/vList5"/>
    <dgm:cxn modelId="{D2D08A03-27C5-F644-B088-1544E9A77F1F}" type="presParOf" srcId="{FDF98A0B-FE71-D246-A9FB-A35F1E07E439}" destId="{3655BED1-45CB-674D-8D26-3B7A3C410F98}" srcOrd="1" destOrd="0" presId="urn:microsoft.com/office/officeart/2005/8/layout/vList5"/>
    <dgm:cxn modelId="{7DA2279C-C69C-1646-A00F-66F5C30252FC}" type="presParOf" srcId="{FDF98A0B-FE71-D246-A9FB-A35F1E07E439}" destId="{07AAE07F-5C1C-6C41-B6E5-0E73B8B50F29}" srcOrd="2" destOrd="0" presId="urn:microsoft.com/office/officeart/2005/8/layout/vList5"/>
    <dgm:cxn modelId="{43DBB699-4BBB-EB40-9145-BA17B4C17A38}" type="presParOf" srcId="{07AAE07F-5C1C-6C41-B6E5-0E73B8B50F29}" destId="{0883BC5F-E928-7741-8185-2D9B2716C47D}" srcOrd="0" destOrd="0" presId="urn:microsoft.com/office/officeart/2005/8/layout/vList5"/>
    <dgm:cxn modelId="{A8BCE031-06C4-EB45-9C07-FC7BA072FEAA}" type="presParOf" srcId="{07AAE07F-5C1C-6C41-B6E5-0E73B8B50F29}" destId="{DBB179ED-CE76-3843-9A54-1574B597D2B5}" srcOrd="1" destOrd="0" presId="urn:microsoft.com/office/officeart/2005/8/layout/vList5"/>
    <dgm:cxn modelId="{62608699-7F8C-D142-903D-7C982B0BF5A8}" type="presParOf" srcId="{FDF98A0B-FE71-D246-A9FB-A35F1E07E439}" destId="{8A60AC57-CCD5-5E48-BA50-7558EBE573A6}" srcOrd="3" destOrd="0" presId="urn:microsoft.com/office/officeart/2005/8/layout/vList5"/>
    <dgm:cxn modelId="{F6903BE1-CAA1-EE4B-8E9C-90645CA17805}" type="presParOf" srcId="{FDF98A0B-FE71-D246-A9FB-A35F1E07E439}" destId="{AB1CA6CC-94D2-5D49-BD4E-1DE37D63678C}" srcOrd="4" destOrd="0" presId="urn:microsoft.com/office/officeart/2005/8/layout/vList5"/>
    <dgm:cxn modelId="{EF202A0F-4F17-FC40-832D-43C6F7600A0E}" type="presParOf" srcId="{AB1CA6CC-94D2-5D49-BD4E-1DE37D63678C}" destId="{0D010468-B47B-9947-A6AD-128718601E17}" srcOrd="0" destOrd="0" presId="urn:microsoft.com/office/officeart/2005/8/layout/vList5"/>
    <dgm:cxn modelId="{730DE854-C554-FB4B-A57C-74021C0D3FC1}" type="presParOf" srcId="{AB1CA6CC-94D2-5D49-BD4E-1DE37D63678C}" destId="{43FA1FA4-2D29-C541-871F-A83672FED4F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9E1F6D-4A69-5E41-BD75-60553F9D102C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36C1A5E-6D19-2646-B87E-1FD0E8B92A50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en-US" sz="3200" dirty="0" smtClean="0">
              <a:latin typeface="Calibri" charset="0"/>
              <a:ea typeface="Calibri" charset="0"/>
              <a:cs typeface="Calibri" charset="0"/>
            </a:rPr>
            <a:t>Explaining 1 prediction describes local behavior of model</a:t>
          </a:r>
          <a:endParaRPr lang="en-US" sz="3200" dirty="0">
            <a:latin typeface="Calibri" charset="0"/>
            <a:ea typeface="Calibri" charset="0"/>
            <a:cs typeface="Calibri" charset="0"/>
          </a:endParaRPr>
        </a:p>
      </dgm:t>
    </dgm:pt>
    <dgm:pt modelId="{58907794-4A35-BC48-9048-1D0180CD10A5}" type="parTrans" cxnId="{24AF1E3E-89A6-1244-A521-E37ABD6DC2BD}">
      <dgm:prSet/>
      <dgm:spPr/>
      <dgm:t>
        <a:bodyPr/>
        <a:lstStyle/>
        <a:p>
          <a:endParaRPr lang="en-US" sz="2800">
            <a:latin typeface="Calibri" charset="0"/>
            <a:ea typeface="Calibri" charset="0"/>
            <a:cs typeface="Calibri" charset="0"/>
          </a:endParaRPr>
        </a:p>
      </dgm:t>
    </dgm:pt>
    <dgm:pt modelId="{ED2EF606-3FBC-6E4B-8475-A6AB3CDCB082}" type="sibTrans" cxnId="{24AF1E3E-89A6-1244-A521-E37ABD6DC2BD}">
      <dgm:prSet custT="1"/>
      <dgm:spPr/>
      <dgm:t>
        <a:bodyPr/>
        <a:lstStyle/>
        <a:p>
          <a:endParaRPr lang="en-US" sz="4400">
            <a:latin typeface="Calibri" charset="0"/>
            <a:ea typeface="Calibri" charset="0"/>
            <a:cs typeface="Calibri" charset="0"/>
          </a:endParaRPr>
        </a:p>
      </dgm:t>
    </dgm:pt>
    <dgm:pt modelId="{54793456-9BC2-404F-A6E4-CF884FD0DD21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3200" dirty="0" smtClean="0">
              <a:latin typeface="Calibri" charset="0"/>
              <a:ea typeface="Calibri" charset="0"/>
              <a:cs typeface="Calibri" charset="0"/>
            </a:rPr>
            <a:t>Pick k predictions to describe </a:t>
          </a:r>
          <a:br>
            <a:rPr lang="en-US" sz="3200" dirty="0" smtClean="0">
              <a:latin typeface="Calibri" charset="0"/>
              <a:ea typeface="Calibri" charset="0"/>
              <a:cs typeface="Calibri" charset="0"/>
            </a:rPr>
          </a:br>
          <a:r>
            <a:rPr lang="en-US" sz="3200" dirty="0" smtClean="0">
              <a:latin typeface="Calibri" charset="0"/>
              <a:ea typeface="Calibri" charset="0"/>
              <a:cs typeface="Calibri" charset="0"/>
            </a:rPr>
            <a:t>overall behavior</a:t>
          </a:r>
          <a:endParaRPr lang="en-US" sz="3200" dirty="0">
            <a:latin typeface="Calibri" charset="0"/>
            <a:ea typeface="Calibri" charset="0"/>
            <a:cs typeface="Calibri" charset="0"/>
          </a:endParaRPr>
        </a:p>
      </dgm:t>
    </dgm:pt>
    <dgm:pt modelId="{12B5454D-5FDA-AE4A-B910-4AA7600EA0C3}" type="parTrans" cxnId="{CBB75EA4-B917-E646-858A-A3650AFEB743}">
      <dgm:prSet/>
      <dgm:spPr/>
      <dgm:t>
        <a:bodyPr/>
        <a:lstStyle/>
        <a:p>
          <a:endParaRPr lang="en-US" sz="2800">
            <a:latin typeface="Calibri" charset="0"/>
            <a:ea typeface="Calibri" charset="0"/>
            <a:cs typeface="Calibri" charset="0"/>
          </a:endParaRPr>
        </a:p>
      </dgm:t>
    </dgm:pt>
    <dgm:pt modelId="{F258DEBC-0C18-E447-BEBB-CFE865EC86B6}" type="sibTrans" cxnId="{CBB75EA4-B917-E646-858A-A3650AFEB743}">
      <dgm:prSet custT="1"/>
      <dgm:spPr/>
      <dgm:t>
        <a:bodyPr/>
        <a:lstStyle/>
        <a:p>
          <a:endParaRPr lang="en-US" sz="4400">
            <a:latin typeface="Calibri" charset="0"/>
            <a:ea typeface="Calibri" charset="0"/>
            <a:cs typeface="Calibri" charset="0"/>
          </a:endParaRPr>
        </a:p>
      </dgm:t>
    </dgm:pt>
    <dgm:pt modelId="{5B959750-F957-7549-B88F-8A6FD558C2D7}">
      <dgm:prSet custT="1"/>
      <dgm:spPr/>
      <dgm:t>
        <a:bodyPr/>
        <a:lstStyle/>
        <a:p>
          <a:pPr rtl="0"/>
          <a:r>
            <a:rPr lang="en-US" sz="3200" dirty="0" smtClean="0">
              <a:latin typeface="Calibri" charset="0"/>
              <a:ea typeface="Calibri" charset="0"/>
              <a:cs typeface="Calibri" charset="0"/>
            </a:rPr>
            <a:t>Indispensable to avoid </a:t>
          </a:r>
          <a:br>
            <a:rPr lang="en-US" sz="3200" dirty="0" smtClean="0">
              <a:latin typeface="Calibri" charset="0"/>
              <a:ea typeface="Calibri" charset="0"/>
              <a:cs typeface="Calibri" charset="0"/>
            </a:rPr>
          </a:br>
          <a:r>
            <a:rPr lang="en-US" sz="3200" dirty="0" smtClean="0">
              <a:latin typeface="Calibri" charset="0"/>
              <a:ea typeface="Calibri" charset="0"/>
              <a:cs typeface="Calibri" charset="0"/>
            </a:rPr>
            <a:t>redundancy in explanations</a:t>
          </a:r>
          <a:endParaRPr lang="en-US" sz="3200" dirty="0">
            <a:latin typeface="Calibri" charset="0"/>
            <a:ea typeface="Calibri" charset="0"/>
            <a:cs typeface="Calibri" charset="0"/>
          </a:endParaRPr>
        </a:p>
      </dgm:t>
    </dgm:pt>
    <dgm:pt modelId="{835F04B9-D4C2-924A-AB22-6A7CB78B125D}" type="parTrans" cxnId="{3C5E11C0-2A29-5E4C-BFAA-62A0CC3DC62E}">
      <dgm:prSet/>
      <dgm:spPr/>
      <dgm:t>
        <a:bodyPr/>
        <a:lstStyle/>
        <a:p>
          <a:endParaRPr lang="en-US" sz="2800">
            <a:latin typeface="Calibri" charset="0"/>
            <a:ea typeface="Calibri" charset="0"/>
            <a:cs typeface="Calibri" charset="0"/>
          </a:endParaRPr>
        </a:p>
      </dgm:t>
    </dgm:pt>
    <dgm:pt modelId="{63B82892-29CC-0648-BE90-94E9E14EBC89}" type="sibTrans" cxnId="{3C5E11C0-2A29-5E4C-BFAA-62A0CC3DC62E}">
      <dgm:prSet custT="1"/>
      <dgm:spPr/>
      <dgm:t>
        <a:bodyPr/>
        <a:lstStyle/>
        <a:p>
          <a:endParaRPr lang="en-US" sz="4400">
            <a:latin typeface="Calibri" charset="0"/>
            <a:ea typeface="Calibri" charset="0"/>
            <a:cs typeface="Calibri" charset="0"/>
          </a:endParaRPr>
        </a:p>
      </dgm:t>
    </dgm:pt>
    <dgm:pt modelId="{B0FCA8BE-C798-8F46-83E4-311887301BAD}">
      <dgm:prSet custT="1"/>
      <dgm:spPr>
        <a:solidFill>
          <a:schemeClr val="accent4"/>
        </a:solidFill>
      </dgm:spPr>
      <dgm:t>
        <a:bodyPr/>
        <a:lstStyle/>
        <a:p>
          <a:pPr rtl="0"/>
          <a:r>
            <a:rPr lang="en-US" sz="3200" dirty="0" err="1" smtClean="0">
              <a:latin typeface="Calibri" charset="0"/>
              <a:ea typeface="Calibri" charset="0"/>
              <a:cs typeface="Calibri" charset="0"/>
            </a:rPr>
            <a:t>Submodular</a:t>
          </a:r>
          <a:r>
            <a:rPr lang="en-US" sz="3200" dirty="0" smtClean="0">
              <a:latin typeface="Calibri" charset="0"/>
              <a:ea typeface="Calibri" charset="0"/>
              <a:cs typeface="Calibri" charset="0"/>
            </a:rPr>
            <a:t> function optimization provides diverse set of explanations</a:t>
          </a:r>
          <a:endParaRPr lang="en-US" sz="3200" dirty="0">
            <a:latin typeface="Calibri" charset="0"/>
            <a:ea typeface="Calibri" charset="0"/>
            <a:cs typeface="Calibri" charset="0"/>
          </a:endParaRPr>
        </a:p>
      </dgm:t>
    </dgm:pt>
    <dgm:pt modelId="{85D77ABC-C3BA-F648-8C16-599C02BAE5AC}" type="parTrans" cxnId="{6F35F3FD-1EF7-0148-8CFC-CD911CCF6CD7}">
      <dgm:prSet/>
      <dgm:spPr/>
      <dgm:t>
        <a:bodyPr/>
        <a:lstStyle/>
        <a:p>
          <a:endParaRPr lang="en-US" sz="2800">
            <a:latin typeface="Calibri" charset="0"/>
            <a:ea typeface="Calibri" charset="0"/>
            <a:cs typeface="Calibri" charset="0"/>
          </a:endParaRPr>
        </a:p>
      </dgm:t>
    </dgm:pt>
    <dgm:pt modelId="{6728217F-CC6B-6E47-A700-184FDB18CB15}" type="sibTrans" cxnId="{6F35F3FD-1EF7-0148-8CFC-CD911CCF6CD7}">
      <dgm:prSet/>
      <dgm:spPr/>
      <dgm:t>
        <a:bodyPr/>
        <a:lstStyle/>
        <a:p>
          <a:endParaRPr lang="en-US" sz="2800">
            <a:latin typeface="Calibri" charset="0"/>
            <a:ea typeface="Calibri" charset="0"/>
            <a:cs typeface="Calibri" charset="0"/>
          </a:endParaRPr>
        </a:p>
      </dgm:t>
    </dgm:pt>
    <dgm:pt modelId="{A00977FC-4366-3748-BAC3-B99B253F1283}" type="pres">
      <dgm:prSet presAssocID="{FB9E1F6D-4A69-5E41-BD75-60553F9D10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538934-F521-6647-970C-DE223BEB28AE}" type="pres">
      <dgm:prSet presAssocID="{B0FCA8BE-C798-8F46-83E4-311887301BAD}" presName="boxAndChildren" presStyleCnt="0"/>
      <dgm:spPr/>
    </dgm:pt>
    <dgm:pt modelId="{E29B037F-2D14-CD4C-AB84-530007CFD856}" type="pres">
      <dgm:prSet presAssocID="{B0FCA8BE-C798-8F46-83E4-311887301BAD}" presName="parentTextBox" presStyleLbl="node1" presStyleIdx="0" presStyleCnt="4"/>
      <dgm:spPr/>
      <dgm:t>
        <a:bodyPr/>
        <a:lstStyle/>
        <a:p>
          <a:endParaRPr lang="en-US"/>
        </a:p>
      </dgm:t>
    </dgm:pt>
    <dgm:pt modelId="{F6A382E3-D87C-794D-AA74-AA39D9E6D392}" type="pres">
      <dgm:prSet presAssocID="{63B82892-29CC-0648-BE90-94E9E14EBC89}" presName="sp" presStyleCnt="0"/>
      <dgm:spPr/>
    </dgm:pt>
    <dgm:pt modelId="{38110EF6-31DB-1D4A-8540-23377BF0DC92}" type="pres">
      <dgm:prSet presAssocID="{5B959750-F957-7549-B88F-8A6FD558C2D7}" presName="arrowAndChildren" presStyleCnt="0"/>
      <dgm:spPr/>
    </dgm:pt>
    <dgm:pt modelId="{5667AAAC-6E40-D841-8F6F-3AD5B08DA90A}" type="pres">
      <dgm:prSet presAssocID="{5B959750-F957-7549-B88F-8A6FD558C2D7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B9904CE0-D9D4-3746-B508-8C5D48B92579}" type="pres">
      <dgm:prSet presAssocID="{F258DEBC-0C18-E447-BEBB-CFE865EC86B6}" presName="sp" presStyleCnt="0"/>
      <dgm:spPr/>
    </dgm:pt>
    <dgm:pt modelId="{ECE4C7AE-CAED-724D-821F-40B113B2B8CB}" type="pres">
      <dgm:prSet presAssocID="{54793456-9BC2-404F-A6E4-CF884FD0DD21}" presName="arrowAndChildren" presStyleCnt="0"/>
      <dgm:spPr/>
    </dgm:pt>
    <dgm:pt modelId="{FD8DC969-8298-E945-A9CE-67E9E6C0E05A}" type="pres">
      <dgm:prSet presAssocID="{54793456-9BC2-404F-A6E4-CF884FD0DD21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DA13874F-7B28-E74F-9804-DC89A0DD120D}" type="pres">
      <dgm:prSet presAssocID="{ED2EF606-3FBC-6E4B-8475-A6AB3CDCB082}" presName="sp" presStyleCnt="0"/>
      <dgm:spPr/>
    </dgm:pt>
    <dgm:pt modelId="{F11DA9F8-A035-4E4E-9695-E22A975C11F1}" type="pres">
      <dgm:prSet presAssocID="{436C1A5E-6D19-2646-B87E-1FD0E8B92A50}" presName="arrowAndChildren" presStyleCnt="0"/>
      <dgm:spPr/>
    </dgm:pt>
    <dgm:pt modelId="{78D15058-F8F9-6C46-A9EC-86A5204A88DA}" type="pres">
      <dgm:prSet presAssocID="{436C1A5E-6D19-2646-B87E-1FD0E8B92A50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D494EFFA-6DE7-D94B-81F9-BE8D7D71C150}" type="presOf" srcId="{54793456-9BC2-404F-A6E4-CF884FD0DD21}" destId="{FD8DC969-8298-E945-A9CE-67E9E6C0E05A}" srcOrd="0" destOrd="0" presId="urn:microsoft.com/office/officeart/2005/8/layout/process4"/>
    <dgm:cxn modelId="{E6DB2B43-FF9A-B34D-8147-61FA79C68D81}" type="presOf" srcId="{B0FCA8BE-C798-8F46-83E4-311887301BAD}" destId="{E29B037F-2D14-CD4C-AB84-530007CFD856}" srcOrd="0" destOrd="0" presId="urn:microsoft.com/office/officeart/2005/8/layout/process4"/>
    <dgm:cxn modelId="{71572651-35D4-5446-AD4E-7D9055EBEC00}" type="presOf" srcId="{5B959750-F957-7549-B88F-8A6FD558C2D7}" destId="{5667AAAC-6E40-D841-8F6F-3AD5B08DA90A}" srcOrd="0" destOrd="0" presId="urn:microsoft.com/office/officeart/2005/8/layout/process4"/>
    <dgm:cxn modelId="{3C5E11C0-2A29-5E4C-BFAA-62A0CC3DC62E}" srcId="{FB9E1F6D-4A69-5E41-BD75-60553F9D102C}" destId="{5B959750-F957-7549-B88F-8A6FD558C2D7}" srcOrd="2" destOrd="0" parTransId="{835F04B9-D4C2-924A-AB22-6A7CB78B125D}" sibTransId="{63B82892-29CC-0648-BE90-94E9E14EBC89}"/>
    <dgm:cxn modelId="{24AF1E3E-89A6-1244-A521-E37ABD6DC2BD}" srcId="{FB9E1F6D-4A69-5E41-BD75-60553F9D102C}" destId="{436C1A5E-6D19-2646-B87E-1FD0E8B92A50}" srcOrd="0" destOrd="0" parTransId="{58907794-4A35-BC48-9048-1D0180CD10A5}" sibTransId="{ED2EF606-3FBC-6E4B-8475-A6AB3CDCB082}"/>
    <dgm:cxn modelId="{5231D1B0-993E-4546-8B7B-5F774579AFD1}" type="presOf" srcId="{FB9E1F6D-4A69-5E41-BD75-60553F9D102C}" destId="{A00977FC-4366-3748-BAC3-B99B253F1283}" srcOrd="0" destOrd="0" presId="urn:microsoft.com/office/officeart/2005/8/layout/process4"/>
    <dgm:cxn modelId="{BAC85E84-335E-B440-82CF-3CB98D58F7EA}" type="presOf" srcId="{436C1A5E-6D19-2646-B87E-1FD0E8B92A50}" destId="{78D15058-F8F9-6C46-A9EC-86A5204A88DA}" srcOrd="0" destOrd="0" presId="urn:microsoft.com/office/officeart/2005/8/layout/process4"/>
    <dgm:cxn modelId="{CBB75EA4-B917-E646-858A-A3650AFEB743}" srcId="{FB9E1F6D-4A69-5E41-BD75-60553F9D102C}" destId="{54793456-9BC2-404F-A6E4-CF884FD0DD21}" srcOrd="1" destOrd="0" parTransId="{12B5454D-5FDA-AE4A-B910-4AA7600EA0C3}" sibTransId="{F258DEBC-0C18-E447-BEBB-CFE865EC86B6}"/>
    <dgm:cxn modelId="{6F35F3FD-1EF7-0148-8CFC-CD911CCF6CD7}" srcId="{FB9E1F6D-4A69-5E41-BD75-60553F9D102C}" destId="{B0FCA8BE-C798-8F46-83E4-311887301BAD}" srcOrd="3" destOrd="0" parTransId="{85D77ABC-C3BA-F648-8C16-599C02BAE5AC}" sibTransId="{6728217F-CC6B-6E47-A700-184FDB18CB15}"/>
    <dgm:cxn modelId="{60CF8277-F991-4D42-BD13-C066D59BD285}" type="presParOf" srcId="{A00977FC-4366-3748-BAC3-B99B253F1283}" destId="{BC538934-F521-6647-970C-DE223BEB28AE}" srcOrd="0" destOrd="0" presId="urn:microsoft.com/office/officeart/2005/8/layout/process4"/>
    <dgm:cxn modelId="{79C56932-7AE1-1240-A1AA-713BCB23D1E4}" type="presParOf" srcId="{BC538934-F521-6647-970C-DE223BEB28AE}" destId="{E29B037F-2D14-CD4C-AB84-530007CFD856}" srcOrd="0" destOrd="0" presId="urn:microsoft.com/office/officeart/2005/8/layout/process4"/>
    <dgm:cxn modelId="{D77DCCCE-FF6F-A443-B61C-2A0C53653318}" type="presParOf" srcId="{A00977FC-4366-3748-BAC3-B99B253F1283}" destId="{F6A382E3-D87C-794D-AA74-AA39D9E6D392}" srcOrd="1" destOrd="0" presId="urn:microsoft.com/office/officeart/2005/8/layout/process4"/>
    <dgm:cxn modelId="{98A80041-F4C0-384B-914E-A797BAF0D93F}" type="presParOf" srcId="{A00977FC-4366-3748-BAC3-B99B253F1283}" destId="{38110EF6-31DB-1D4A-8540-23377BF0DC92}" srcOrd="2" destOrd="0" presId="urn:microsoft.com/office/officeart/2005/8/layout/process4"/>
    <dgm:cxn modelId="{CCFF2AD1-FD0D-5441-8445-A79BE8BC4EE7}" type="presParOf" srcId="{38110EF6-31DB-1D4A-8540-23377BF0DC92}" destId="{5667AAAC-6E40-D841-8F6F-3AD5B08DA90A}" srcOrd="0" destOrd="0" presId="urn:microsoft.com/office/officeart/2005/8/layout/process4"/>
    <dgm:cxn modelId="{2D280A45-7E76-CB49-A172-02ECFD7CE888}" type="presParOf" srcId="{A00977FC-4366-3748-BAC3-B99B253F1283}" destId="{B9904CE0-D9D4-3746-B508-8C5D48B92579}" srcOrd="3" destOrd="0" presId="urn:microsoft.com/office/officeart/2005/8/layout/process4"/>
    <dgm:cxn modelId="{98D32212-332D-B94A-9735-0612773226DC}" type="presParOf" srcId="{A00977FC-4366-3748-BAC3-B99B253F1283}" destId="{ECE4C7AE-CAED-724D-821F-40B113B2B8CB}" srcOrd="4" destOrd="0" presId="urn:microsoft.com/office/officeart/2005/8/layout/process4"/>
    <dgm:cxn modelId="{86F91496-B6CF-A247-886C-7E4B794BF88E}" type="presParOf" srcId="{ECE4C7AE-CAED-724D-821F-40B113B2B8CB}" destId="{FD8DC969-8298-E945-A9CE-67E9E6C0E05A}" srcOrd="0" destOrd="0" presId="urn:microsoft.com/office/officeart/2005/8/layout/process4"/>
    <dgm:cxn modelId="{343091BD-41BC-E24F-9C9E-754F5DE02B14}" type="presParOf" srcId="{A00977FC-4366-3748-BAC3-B99B253F1283}" destId="{DA13874F-7B28-E74F-9804-DC89A0DD120D}" srcOrd="5" destOrd="0" presId="urn:microsoft.com/office/officeart/2005/8/layout/process4"/>
    <dgm:cxn modelId="{4F17A9CB-41B8-D84D-A117-D57F71B76C79}" type="presParOf" srcId="{A00977FC-4366-3748-BAC3-B99B253F1283}" destId="{F11DA9F8-A035-4E4E-9695-E22A975C11F1}" srcOrd="6" destOrd="0" presId="urn:microsoft.com/office/officeart/2005/8/layout/process4"/>
    <dgm:cxn modelId="{C507F2D3-F94C-3845-9E70-158D47C64668}" type="presParOf" srcId="{F11DA9F8-A035-4E4E-9695-E22A975C11F1}" destId="{78D15058-F8F9-6C46-A9EC-86A5204A88D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66BAD-B291-E442-9B15-20A6816899A5}">
      <dsp:nvSpPr>
        <dsp:cNvPr id="0" name=""/>
        <dsp:cNvSpPr/>
      </dsp:nvSpPr>
      <dsp:spPr>
        <a:xfrm>
          <a:off x="0" y="2375"/>
          <a:ext cx="3671322" cy="748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alibri" charset="0"/>
              <a:ea typeface="Calibri" charset="0"/>
              <a:cs typeface="Calibri" charset="0"/>
            </a:rPr>
            <a:t>Trust Challenge</a:t>
          </a:r>
          <a:endParaRPr lang="en-US" sz="28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0" y="2375"/>
        <a:ext cx="3671322" cy="748800"/>
      </dsp:txXfrm>
    </dsp:sp>
    <dsp:sp modelId="{39A1E53F-D484-6140-ABDC-12AF67B6FF58}">
      <dsp:nvSpPr>
        <dsp:cNvPr id="0" name=""/>
        <dsp:cNvSpPr/>
      </dsp:nvSpPr>
      <dsp:spPr>
        <a:xfrm>
          <a:off x="0" y="751175"/>
          <a:ext cx="3671322" cy="139171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Calibri" charset="0"/>
              <a:ea typeface="Calibri" charset="0"/>
              <a:cs typeface="Calibri" charset="0"/>
            </a:rPr>
            <a:t>Is model really working?</a:t>
          </a:r>
          <a:endParaRPr lang="en-US" sz="2400" kern="1200" dirty="0">
            <a:latin typeface="Calibri" charset="0"/>
            <a:ea typeface="Calibri" charset="0"/>
            <a:cs typeface="Calibri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Calibri" charset="0"/>
              <a:ea typeface="Calibri" charset="0"/>
              <a:cs typeface="Calibri" charset="0"/>
            </a:rPr>
            <a:t>Convince myself and others?</a:t>
          </a:r>
          <a:endParaRPr lang="en-US" sz="24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0" y="751175"/>
        <a:ext cx="3671322" cy="1391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CBA62-514F-CE49-890E-37A9FD5D0B48}">
      <dsp:nvSpPr>
        <dsp:cNvPr id="0" name=""/>
        <dsp:cNvSpPr/>
      </dsp:nvSpPr>
      <dsp:spPr>
        <a:xfrm>
          <a:off x="822745" y="0"/>
          <a:ext cx="9324451" cy="253435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DD71E-B3F0-734B-8A6C-F4FF33997DAE}">
      <dsp:nvSpPr>
        <dsp:cNvPr id="0" name=""/>
        <dsp:cNvSpPr/>
      </dsp:nvSpPr>
      <dsp:spPr>
        <a:xfrm>
          <a:off x="5239" y="760304"/>
          <a:ext cx="3402831" cy="1013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i="0" kern="1200" dirty="0" smtClean="0">
              <a:latin typeface="Calibri" charset="0"/>
              <a:ea typeface="Calibri" charset="0"/>
              <a:cs typeface="Calibri" charset="0"/>
            </a:rPr>
            <a:t>Learn model</a:t>
          </a:r>
          <a:endParaRPr lang="en-US" sz="4100" b="0" i="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54726" y="809791"/>
        <a:ext cx="3303857" cy="914766"/>
      </dsp:txXfrm>
    </dsp:sp>
    <dsp:sp modelId="{E65FCA17-979E-C44E-8FFC-23FB9DE82A31}">
      <dsp:nvSpPr>
        <dsp:cNvPr id="0" name=""/>
        <dsp:cNvSpPr/>
      </dsp:nvSpPr>
      <dsp:spPr>
        <a:xfrm>
          <a:off x="3783555" y="760304"/>
          <a:ext cx="3402831" cy="10137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i="0" kern="1200" dirty="0" smtClean="0">
              <a:latin typeface="Calibri" charset="0"/>
              <a:ea typeface="Calibri" charset="0"/>
              <a:cs typeface="Calibri" charset="0"/>
            </a:rPr>
            <a:t>Trust model</a:t>
          </a:r>
          <a:endParaRPr lang="en-US" sz="4100" b="0" i="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3833042" y="809791"/>
        <a:ext cx="3303857" cy="914766"/>
      </dsp:txXfrm>
    </dsp:sp>
    <dsp:sp modelId="{572F3EB9-F37F-024A-828A-638E78BA4894}">
      <dsp:nvSpPr>
        <dsp:cNvPr id="0" name=""/>
        <dsp:cNvSpPr/>
      </dsp:nvSpPr>
      <dsp:spPr>
        <a:xfrm>
          <a:off x="7561872" y="760304"/>
          <a:ext cx="3402831" cy="10137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i="0" kern="1200" dirty="0" smtClean="0">
              <a:latin typeface="Calibri" charset="0"/>
              <a:ea typeface="Calibri" charset="0"/>
              <a:cs typeface="Calibri" charset="0"/>
            </a:rPr>
            <a:t>Deploy model</a:t>
          </a:r>
          <a:endParaRPr lang="en-US" sz="4100" b="0" i="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7611359" y="809791"/>
        <a:ext cx="3303857" cy="9147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4F7F9-18E7-6C41-9ABB-20F7937848BF}">
      <dsp:nvSpPr>
        <dsp:cNvPr id="0" name=""/>
        <dsp:cNvSpPr/>
      </dsp:nvSpPr>
      <dsp:spPr>
        <a:xfrm>
          <a:off x="1726757" y="14365"/>
          <a:ext cx="492348" cy="492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Museo Sans 100"/>
              <a:cs typeface="Museo Sans 100"/>
            </a:rPr>
            <a:t>Data</a:t>
          </a:r>
          <a:endParaRPr lang="en-US" sz="900" kern="1200" dirty="0">
            <a:latin typeface="Museo Sans 100"/>
            <a:cs typeface="Museo Sans 100"/>
          </a:endParaRPr>
        </a:p>
      </dsp:txBody>
      <dsp:txXfrm>
        <a:off x="1726757" y="14365"/>
        <a:ext cx="492348" cy="492348"/>
      </dsp:txXfrm>
    </dsp:sp>
    <dsp:sp modelId="{9763D8D9-B8B7-274B-9FCD-EC4547DAC34C}">
      <dsp:nvSpPr>
        <dsp:cNvPr id="0" name=""/>
        <dsp:cNvSpPr/>
      </dsp:nvSpPr>
      <dsp:spPr>
        <a:xfrm>
          <a:off x="568736" y="141"/>
          <a:ext cx="1845753" cy="1845753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0A067-0BFB-5D41-98E7-E7247C51194B}">
      <dsp:nvSpPr>
        <dsp:cNvPr id="0" name=""/>
        <dsp:cNvSpPr/>
      </dsp:nvSpPr>
      <dsp:spPr>
        <a:xfrm>
          <a:off x="2024228" y="929888"/>
          <a:ext cx="492348" cy="492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Museo Sans 100"/>
              <a:cs typeface="Museo Sans 100"/>
            </a:rPr>
            <a:t>Features</a:t>
          </a:r>
          <a:endParaRPr lang="en-US" sz="900" kern="1200" dirty="0">
            <a:latin typeface="Museo Sans 100"/>
            <a:cs typeface="Museo Sans 100"/>
          </a:endParaRPr>
        </a:p>
      </dsp:txBody>
      <dsp:txXfrm>
        <a:off x="2024228" y="929888"/>
        <a:ext cx="492348" cy="492348"/>
      </dsp:txXfrm>
    </dsp:sp>
    <dsp:sp modelId="{6C8C1111-D65A-0F4F-B920-5BD0A609BFF2}">
      <dsp:nvSpPr>
        <dsp:cNvPr id="0" name=""/>
        <dsp:cNvSpPr/>
      </dsp:nvSpPr>
      <dsp:spPr>
        <a:xfrm>
          <a:off x="568736" y="141"/>
          <a:ext cx="1845753" cy="1845753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31F70-5E4C-414E-9B9F-F042C8A1C196}">
      <dsp:nvSpPr>
        <dsp:cNvPr id="0" name=""/>
        <dsp:cNvSpPr/>
      </dsp:nvSpPr>
      <dsp:spPr>
        <a:xfrm>
          <a:off x="1245438" y="1495712"/>
          <a:ext cx="492348" cy="492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Museo Sans 100"/>
              <a:cs typeface="Museo Sans 100"/>
            </a:rPr>
            <a:t>Model</a:t>
          </a:r>
          <a:endParaRPr lang="en-US" sz="900" kern="1200" dirty="0">
            <a:latin typeface="Museo Sans 100"/>
            <a:cs typeface="Museo Sans 100"/>
          </a:endParaRPr>
        </a:p>
      </dsp:txBody>
      <dsp:txXfrm>
        <a:off x="1245438" y="1495712"/>
        <a:ext cx="492348" cy="492348"/>
      </dsp:txXfrm>
    </dsp:sp>
    <dsp:sp modelId="{D34E9838-4D8B-404B-B90C-BDD537D909E0}">
      <dsp:nvSpPr>
        <dsp:cNvPr id="0" name=""/>
        <dsp:cNvSpPr/>
      </dsp:nvSpPr>
      <dsp:spPr>
        <a:xfrm>
          <a:off x="568736" y="141"/>
          <a:ext cx="1845753" cy="1845753"/>
        </a:xfrm>
        <a:prstGeom prst="circularArrow">
          <a:avLst>
            <a:gd name="adj1" fmla="val 5202"/>
            <a:gd name="adj2" fmla="val 336015"/>
            <a:gd name="adj3" fmla="val 8210156"/>
            <a:gd name="adj4" fmla="val 644971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648B5-55F3-CE4C-968D-FD5ABFB96B58}">
      <dsp:nvSpPr>
        <dsp:cNvPr id="0" name=""/>
        <dsp:cNvSpPr/>
      </dsp:nvSpPr>
      <dsp:spPr>
        <a:xfrm>
          <a:off x="466648" y="929888"/>
          <a:ext cx="492348" cy="492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Museo Sans 100"/>
              <a:cs typeface="Museo Sans 100"/>
            </a:rPr>
            <a:t>Evaluate</a:t>
          </a:r>
          <a:endParaRPr lang="en-US" sz="900" kern="1200" dirty="0">
            <a:latin typeface="Museo Sans 100"/>
            <a:cs typeface="Museo Sans 100"/>
          </a:endParaRPr>
        </a:p>
      </dsp:txBody>
      <dsp:txXfrm>
        <a:off x="466648" y="929888"/>
        <a:ext cx="492348" cy="492348"/>
      </dsp:txXfrm>
    </dsp:sp>
    <dsp:sp modelId="{99460507-0E11-0247-9E06-5873D6D65A5C}">
      <dsp:nvSpPr>
        <dsp:cNvPr id="0" name=""/>
        <dsp:cNvSpPr/>
      </dsp:nvSpPr>
      <dsp:spPr>
        <a:xfrm>
          <a:off x="568736" y="141"/>
          <a:ext cx="1845753" cy="1845753"/>
        </a:xfrm>
        <a:prstGeom prst="circularArrow">
          <a:avLst>
            <a:gd name="adj1" fmla="val 5202"/>
            <a:gd name="adj2" fmla="val 336015"/>
            <a:gd name="adj3" fmla="val 12297381"/>
            <a:gd name="adj4" fmla="val 1077115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CBE46-B9D8-F744-86C2-DFA1B1C74CBE}">
      <dsp:nvSpPr>
        <dsp:cNvPr id="0" name=""/>
        <dsp:cNvSpPr/>
      </dsp:nvSpPr>
      <dsp:spPr>
        <a:xfrm>
          <a:off x="764120" y="14365"/>
          <a:ext cx="492348" cy="492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Museo Sans 100"/>
              <a:cs typeface="Museo Sans 100"/>
            </a:rPr>
            <a:t>Improve</a:t>
          </a:r>
          <a:endParaRPr lang="en-US" sz="900" kern="1200" dirty="0">
            <a:latin typeface="Museo Sans 100"/>
            <a:cs typeface="Museo Sans 100"/>
          </a:endParaRPr>
        </a:p>
      </dsp:txBody>
      <dsp:txXfrm>
        <a:off x="764120" y="14365"/>
        <a:ext cx="492348" cy="492348"/>
      </dsp:txXfrm>
    </dsp:sp>
    <dsp:sp modelId="{88731CBD-C73B-B446-A57C-12196778339F}">
      <dsp:nvSpPr>
        <dsp:cNvPr id="0" name=""/>
        <dsp:cNvSpPr/>
      </dsp:nvSpPr>
      <dsp:spPr>
        <a:xfrm>
          <a:off x="568736" y="141"/>
          <a:ext cx="1845753" cy="1845753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17D95-FFF0-4048-A97C-F71D696AEA49}">
      <dsp:nvSpPr>
        <dsp:cNvPr id="0" name=""/>
        <dsp:cNvSpPr/>
      </dsp:nvSpPr>
      <dsp:spPr>
        <a:xfrm rot="5400000">
          <a:off x="5031807" y="-1980474"/>
          <a:ext cx="987585" cy="520056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Calibri" charset="0"/>
              <a:ea typeface="Calibri" charset="0"/>
              <a:cs typeface="Calibri" charset="0"/>
            </a:rPr>
            <a:t>Promising, but</a:t>
          </a:r>
          <a:r>
            <a:rPr lang="is-IS" sz="1700" kern="1200" dirty="0" smtClean="0">
              <a:latin typeface="Calibri" charset="0"/>
              <a:ea typeface="Calibri" charset="0"/>
              <a:cs typeface="Calibri" charset="0"/>
            </a:rPr>
            <a:t>…</a:t>
          </a:r>
          <a:endParaRPr lang="en-US" sz="1700" kern="1200" dirty="0">
            <a:latin typeface="Calibri" charset="0"/>
            <a:ea typeface="Calibri" charset="0"/>
            <a:cs typeface="Calibri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Calibri" charset="0"/>
              <a:ea typeface="Calibri" charset="0"/>
              <a:cs typeface="Calibri" charset="0"/>
            </a:rPr>
            <a:t>But often not accurate enough</a:t>
          </a:r>
          <a:endParaRPr lang="en-US" sz="17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2925317" y="174226"/>
        <a:ext cx="5152355" cy="891165"/>
      </dsp:txXfrm>
    </dsp:sp>
    <dsp:sp modelId="{1C56C255-8F1F-8E49-88A0-8936C4FD099A}">
      <dsp:nvSpPr>
        <dsp:cNvPr id="0" name=""/>
        <dsp:cNvSpPr/>
      </dsp:nvSpPr>
      <dsp:spPr>
        <a:xfrm>
          <a:off x="0" y="2566"/>
          <a:ext cx="2925317" cy="12344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Calibri" charset="0"/>
              <a:ea typeface="Calibri" charset="0"/>
              <a:cs typeface="Calibri" charset="0"/>
            </a:rPr>
            <a:t>Interpretable models</a:t>
          </a:r>
          <a:endParaRPr lang="en-US" sz="34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60262" y="62828"/>
        <a:ext cx="2804793" cy="1113958"/>
      </dsp:txXfrm>
    </dsp:sp>
    <dsp:sp modelId="{07495F11-625A-5D4E-B8A1-3F310FD29263}">
      <dsp:nvSpPr>
        <dsp:cNvPr id="0" name=""/>
        <dsp:cNvSpPr/>
      </dsp:nvSpPr>
      <dsp:spPr>
        <a:xfrm rot="5400000">
          <a:off x="5031807" y="-684268"/>
          <a:ext cx="987585" cy="520056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solidFill>
                <a:schemeClr val="bg1"/>
              </a:solidFill>
              <a:latin typeface="Museo Sans 300"/>
              <a:cs typeface="Museo Sans 300"/>
            </a:rPr>
            <a:t>A must have, but</a:t>
          </a:r>
          <a:r>
            <a:rPr lang="is-IS" sz="1700" kern="1200" dirty="0" smtClean="0">
              <a:solidFill>
                <a:schemeClr val="bg1"/>
              </a:solidFill>
              <a:latin typeface="Museo Sans 300"/>
              <a:cs typeface="Museo Sans 300"/>
            </a:rPr>
            <a:t>…</a:t>
          </a:r>
          <a:endParaRPr lang="en-US" sz="1700" kern="1200" dirty="0">
            <a:solidFill>
              <a:schemeClr val="bg1"/>
            </a:solidFill>
            <a:latin typeface="Museo Sans 300"/>
            <a:cs typeface="Museo Sans 30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solidFill>
                <a:schemeClr val="bg1"/>
              </a:solidFill>
              <a:latin typeface="Museo Sans 300"/>
              <a:cs typeface="Museo Sans 300"/>
            </a:rPr>
            <a:t>Unreliable: data leakage, training data vs. real world, changing environment, objective mismatch </a:t>
          </a:r>
          <a:endParaRPr lang="en-US" sz="1700" kern="1200" dirty="0">
            <a:solidFill>
              <a:schemeClr val="bg1"/>
            </a:solidFill>
            <a:latin typeface="Museo Sans 300"/>
            <a:cs typeface="Museo Sans 300"/>
          </a:endParaRPr>
        </a:p>
      </dsp:txBody>
      <dsp:txXfrm rot="-5400000">
        <a:off x="2925317" y="1470432"/>
        <a:ext cx="5152355" cy="891165"/>
      </dsp:txXfrm>
    </dsp:sp>
    <dsp:sp modelId="{BB2E4999-E389-4948-A42D-D70992FE83C7}">
      <dsp:nvSpPr>
        <dsp:cNvPr id="0" name=""/>
        <dsp:cNvSpPr/>
      </dsp:nvSpPr>
      <dsp:spPr>
        <a:xfrm>
          <a:off x="0" y="1298772"/>
          <a:ext cx="2925317" cy="123448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Calibri" charset="0"/>
              <a:ea typeface="Calibri" charset="0"/>
              <a:cs typeface="Calibri" charset="0"/>
            </a:rPr>
            <a:t>Accuracy</a:t>
          </a:r>
          <a:endParaRPr lang="en-US" sz="34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60262" y="1359034"/>
        <a:ext cx="2804793" cy="1113958"/>
      </dsp:txXfrm>
    </dsp:sp>
    <dsp:sp modelId="{58C2B336-B408-E44F-9AAB-431E60263D5E}">
      <dsp:nvSpPr>
        <dsp:cNvPr id="0" name=""/>
        <dsp:cNvSpPr/>
      </dsp:nvSpPr>
      <dsp:spPr>
        <a:xfrm rot="5400000">
          <a:off x="5031807" y="611937"/>
          <a:ext cx="987585" cy="520056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solidFill>
                <a:schemeClr val="bg1"/>
              </a:solidFill>
              <a:latin typeface="Museo Sans 300"/>
              <a:cs typeface="Museo Sans 300"/>
            </a:rPr>
            <a:t>“Almost” gold standard, but</a:t>
          </a:r>
          <a:r>
            <a:rPr lang="is-IS" sz="1700" kern="1200" dirty="0" smtClean="0">
              <a:solidFill>
                <a:schemeClr val="bg1"/>
              </a:solidFill>
              <a:latin typeface="Museo Sans 300"/>
              <a:cs typeface="Museo Sans 300"/>
            </a:rPr>
            <a:t>… </a:t>
          </a:r>
          <a:endParaRPr lang="en-US" sz="1700" kern="1200" dirty="0">
            <a:solidFill>
              <a:schemeClr val="bg1"/>
            </a:solidFill>
            <a:latin typeface="Museo Sans 300"/>
            <a:cs typeface="Museo Sans 30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solidFill>
                <a:schemeClr val="bg1"/>
              </a:solidFill>
              <a:latin typeface="Museo Sans 300"/>
              <a:cs typeface="Museo Sans 300"/>
            </a:rPr>
            <a:t>Slow, expensive, tricky to interpret properly </a:t>
          </a:r>
          <a:endParaRPr lang="en-US" sz="1700" kern="1200" dirty="0">
            <a:solidFill>
              <a:schemeClr val="bg1"/>
            </a:solidFill>
            <a:latin typeface="Museo Sans 300"/>
            <a:cs typeface="Museo Sans 300"/>
          </a:endParaRPr>
        </a:p>
      </dsp:txBody>
      <dsp:txXfrm rot="-5400000">
        <a:off x="2925317" y="2766637"/>
        <a:ext cx="5152355" cy="891165"/>
      </dsp:txXfrm>
    </dsp:sp>
    <dsp:sp modelId="{A1A3586F-30A7-DA49-87F6-AE8F25BB7726}">
      <dsp:nvSpPr>
        <dsp:cNvPr id="0" name=""/>
        <dsp:cNvSpPr/>
      </dsp:nvSpPr>
      <dsp:spPr>
        <a:xfrm>
          <a:off x="0" y="2594979"/>
          <a:ext cx="2925317" cy="1234482"/>
        </a:xfrm>
        <a:prstGeom prst="roundRect">
          <a:avLst/>
        </a:prstGeom>
        <a:noFill/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chemeClr val="bg1"/>
              </a:solidFill>
              <a:latin typeface="Museo Sans 100"/>
              <a:cs typeface="Museo Sans 100"/>
            </a:rPr>
            <a:t>A/B testing</a:t>
          </a:r>
          <a:endParaRPr lang="en-US" sz="3400" kern="1200" dirty="0">
            <a:solidFill>
              <a:schemeClr val="bg1"/>
            </a:solidFill>
            <a:latin typeface="Museo Sans 100"/>
            <a:cs typeface="Museo Sans 100"/>
          </a:endParaRPr>
        </a:p>
      </dsp:txBody>
      <dsp:txXfrm>
        <a:off x="60262" y="2655241"/>
        <a:ext cx="2804793" cy="1113958"/>
      </dsp:txXfrm>
    </dsp:sp>
    <dsp:sp modelId="{303BF3E7-512C-4B4C-9F32-1428538FA929}">
      <dsp:nvSpPr>
        <dsp:cNvPr id="0" name=""/>
        <dsp:cNvSpPr/>
      </dsp:nvSpPr>
      <dsp:spPr>
        <a:xfrm rot="5400000">
          <a:off x="5031807" y="1908143"/>
          <a:ext cx="987585" cy="5200565"/>
        </a:xfrm>
        <a:prstGeom prst="round2SameRect">
          <a:avLst/>
        </a:prstGeom>
        <a:noFill/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solidFill>
                <a:schemeClr val="bg1"/>
              </a:solidFill>
              <a:latin typeface="Museo Sans 300"/>
              <a:cs typeface="Museo Sans 300"/>
            </a:rPr>
            <a:t>AKA gut feeling, “I’m the expert”, looks good,</a:t>
          </a:r>
          <a:r>
            <a:rPr lang="is-IS" sz="1700" kern="1200" dirty="0" smtClean="0">
              <a:solidFill>
                <a:schemeClr val="bg1"/>
              </a:solidFill>
              <a:latin typeface="Museo Sans 300"/>
              <a:cs typeface="Museo Sans 300"/>
            </a:rPr>
            <a:t>…</a:t>
          </a:r>
          <a:endParaRPr lang="en-US" sz="1700" kern="1200" dirty="0">
            <a:solidFill>
              <a:schemeClr val="bg1"/>
            </a:solidFill>
            <a:latin typeface="Museo Sans 300"/>
            <a:cs typeface="Museo Sans 300"/>
          </a:endParaRPr>
        </a:p>
      </dsp:txBody>
      <dsp:txXfrm rot="-5400000">
        <a:off x="2925317" y="4062843"/>
        <a:ext cx="5152355" cy="891165"/>
      </dsp:txXfrm>
    </dsp:sp>
    <dsp:sp modelId="{75AC9FEC-109F-B54B-9260-601440685367}">
      <dsp:nvSpPr>
        <dsp:cNvPr id="0" name=""/>
        <dsp:cNvSpPr/>
      </dsp:nvSpPr>
      <dsp:spPr>
        <a:xfrm>
          <a:off x="0" y="3891185"/>
          <a:ext cx="2925317" cy="1234482"/>
        </a:xfrm>
        <a:prstGeom prst="roundRect">
          <a:avLst/>
        </a:prstGeom>
        <a:noFill/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chemeClr val="bg1"/>
              </a:solidFill>
              <a:latin typeface="Museo Sans 100"/>
              <a:cs typeface="Museo Sans 100"/>
            </a:rPr>
            <a:t>Voodoo</a:t>
          </a:r>
          <a:endParaRPr lang="en-US" sz="3400" kern="1200" dirty="0">
            <a:solidFill>
              <a:schemeClr val="bg1"/>
            </a:solidFill>
            <a:latin typeface="Museo Sans 100"/>
            <a:cs typeface="Museo Sans 100"/>
          </a:endParaRPr>
        </a:p>
      </dsp:txBody>
      <dsp:txXfrm>
        <a:off x="60262" y="3951447"/>
        <a:ext cx="2804793" cy="11139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17D95-FFF0-4048-A97C-F71D696AEA49}">
      <dsp:nvSpPr>
        <dsp:cNvPr id="0" name=""/>
        <dsp:cNvSpPr/>
      </dsp:nvSpPr>
      <dsp:spPr>
        <a:xfrm rot="5400000">
          <a:off x="5031807" y="-1980474"/>
          <a:ext cx="987585" cy="520056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charset="0"/>
              <a:ea typeface="Calibri" charset="0"/>
              <a:cs typeface="Calibri" charset="0"/>
            </a:rPr>
            <a:t>Promising, but</a:t>
          </a:r>
          <a:r>
            <a:rPr lang="is-IS" sz="1800" kern="1200" dirty="0" smtClean="0">
              <a:latin typeface="Calibri" charset="0"/>
              <a:ea typeface="Calibri" charset="0"/>
              <a:cs typeface="Calibri" charset="0"/>
            </a:rPr>
            <a:t>…</a:t>
          </a:r>
          <a:endParaRPr lang="en-US" sz="1800" kern="1200" dirty="0">
            <a:latin typeface="Calibri" charset="0"/>
            <a:ea typeface="Calibri" charset="0"/>
            <a:cs typeface="Calibri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charset="0"/>
              <a:ea typeface="Calibri" charset="0"/>
              <a:cs typeface="Calibri" charset="0"/>
            </a:rPr>
            <a:t>But often not accurate enough</a:t>
          </a:r>
          <a:endParaRPr lang="en-US" sz="18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2925317" y="174226"/>
        <a:ext cx="5152355" cy="891165"/>
      </dsp:txXfrm>
    </dsp:sp>
    <dsp:sp modelId="{1C56C255-8F1F-8E49-88A0-8936C4FD099A}">
      <dsp:nvSpPr>
        <dsp:cNvPr id="0" name=""/>
        <dsp:cNvSpPr/>
      </dsp:nvSpPr>
      <dsp:spPr>
        <a:xfrm>
          <a:off x="0" y="2566"/>
          <a:ext cx="2925317" cy="12344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Calibri" charset="0"/>
              <a:ea typeface="Calibri" charset="0"/>
              <a:cs typeface="Calibri" charset="0"/>
            </a:rPr>
            <a:t>Interpretable models</a:t>
          </a:r>
          <a:endParaRPr lang="en-US" sz="34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60262" y="62828"/>
        <a:ext cx="2804793" cy="1113958"/>
      </dsp:txXfrm>
    </dsp:sp>
    <dsp:sp modelId="{07495F11-625A-5D4E-B8A1-3F310FD29263}">
      <dsp:nvSpPr>
        <dsp:cNvPr id="0" name=""/>
        <dsp:cNvSpPr/>
      </dsp:nvSpPr>
      <dsp:spPr>
        <a:xfrm rot="5400000">
          <a:off x="5031807" y="-684268"/>
          <a:ext cx="987585" cy="520056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charset="0"/>
              <a:ea typeface="Calibri" charset="0"/>
              <a:cs typeface="Calibri" charset="0"/>
            </a:rPr>
            <a:t>A must have, but</a:t>
          </a:r>
          <a:r>
            <a:rPr lang="is-IS" sz="1800" kern="1200" dirty="0" smtClean="0">
              <a:latin typeface="Calibri" charset="0"/>
              <a:ea typeface="Calibri" charset="0"/>
              <a:cs typeface="Calibri" charset="0"/>
            </a:rPr>
            <a:t>…</a:t>
          </a:r>
          <a:endParaRPr lang="en-US" sz="1800" kern="1200" dirty="0">
            <a:latin typeface="Calibri" charset="0"/>
            <a:ea typeface="Calibri" charset="0"/>
            <a:cs typeface="Calibri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charset="0"/>
              <a:ea typeface="Calibri" charset="0"/>
              <a:cs typeface="Calibri" charset="0"/>
            </a:rPr>
            <a:t>Unreliable: data leakage, training data vs. real world, changing environment, objective mismatch </a:t>
          </a:r>
          <a:endParaRPr lang="en-US" sz="18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2925317" y="1470432"/>
        <a:ext cx="5152355" cy="891165"/>
      </dsp:txXfrm>
    </dsp:sp>
    <dsp:sp modelId="{BB2E4999-E389-4948-A42D-D70992FE83C7}">
      <dsp:nvSpPr>
        <dsp:cNvPr id="0" name=""/>
        <dsp:cNvSpPr/>
      </dsp:nvSpPr>
      <dsp:spPr>
        <a:xfrm>
          <a:off x="0" y="1298772"/>
          <a:ext cx="2925317" cy="123448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Calibri" charset="0"/>
              <a:ea typeface="Calibri" charset="0"/>
              <a:cs typeface="Calibri" charset="0"/>
            </a:rPr>
            <a:t>Accuracy</a:t>
          </a:r>
          <a:endParaRPr lang="en-US" sz="34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60262" y="1359034"/>
        <a:ext cx="2804793" cy="1113958"/>
      </dsp:txXfrm>
    </dsp:sp>
    <dsp:sp modelId="{58C2B336-B408-E44F-9AAB-431E60263D5E}">
      <dsp:nvSpPr>
        <dsp:cNvPr id="0" name=""/>
        <dsp:cNvSpPr/>
      </dsp:nvSpPr>
      <dsp:spPr>
        <a:xfrm rot="5400000">
          <a:off x="5031807" y="611937"/>
          <a:ext cx="987585" cy="520056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charset="0"/>
              <a:ea typeface="Calibri" charset="0"/>
              <a:cs typeface="Calibri" charset="0"/>
            </a:rPr>
            <a:t>“Almost” gold standard, but</a:t>
          </a:r>
          <a:r>
            <a:rPr lang="is-IS" sz="1800" kern="1200" dirty="0" smtClean="0">
              <a:latin typeface="Calibri" charset="0"/>
              <a:ea typeface="Calibri" charset="0"/>
              <a:cs typeface="Calibri" charset="0"/>
            </a:rPr>
            <a:t>… </a:t>
          </a:r>
          <a:endParaRPr lang="en-US" sz="1800" kern="1200" dirty="0">
            <a:latin typeface="Calibri" charset="0"/>
            <a:ea typeface="Calibri" charset="0"/>
            <a:cs typeface="Calibri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charset="0"/>
              <a:ea typeface="Calibri" charset="0"/>
              <a:cs typeface="Calibri" charset="0"/>
            </a:rPr>
            <a:t>Slow, expensive, tricky to interpret properly [</a:t>
          </a:r>
          <a:r>
            <a:rPr lang="en-US" sz="1800" kern="1200" dirty="0" err="1" smtClean="0">
              <a:latin typeface="Calibri" charset="0"/>
              <a:ea typeface="Calibri" charset="0"/>
              <a:cs typeface="Calibri" charset="0"/>
            </a:rPr>
            <a:t>Kohavi</a:t>
          </a:r>
          <a:r>
            <a:rPr lang="en-US" sz="1800" kern="1200" dirty="0" smtClean="0">
              <a:latin typeface="Calibri" charset="0"/>
              <a:ea typeface="Calibri" charset="0"/>
              <a:cs typeface="Calibri" charset="0"/>
            </a:rPr>
            <a:t> et al, KDD2012]</a:t>
          </a:r>
          <a:endParaRPr lang="en-US" sz="18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2925317" y="2766637"/>
        <a:ext cx="5152355" cy="891165"/>
      </dsp:txXfrm>
    </dsp:sp>
    <dsp:sp modelId="{A1A3586F-30A7-DA49-87F6-AE8F25BB7726}">
      <dsp:nvSpPr>
        <dsp:cNvPr id="0" name=""/>
        <dsp:cNvSpPr/>
      </dsp:nvSpPr>
      <dsp:spPr>
        <a:xfrm>
          <a:off x="0" y="2594979"/>
          <a:ext cx="2925317" cy="123448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Calibri" charset="0"/>
              <a:ea typeface="Calibri" charset="0"/>
              <a:cs typeface="Calibri" charset="0"/>
            </a:rPr>
            <a:t>A/B testing</a:t>
          </a:r>
          <a:endParaRPr lang="en-US" sz="34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60262" y="2655241"/>
        <a:ext cx="2804793" cy="1113958"/>
      </dsp:txXfrm>
    </dsp:sp>
    <dsp:sp modelId="{303BF3E7-512C-4B4C-9F32-1428538FA929}">
      <dsp:nvSpPr>
        <dsp:cNvPr id="0" name=""/>
        <dsp:cNvSpPr/>
      </dsp:nvSpPr>
      <dsp:spPr>
        <a:xfrm rot="5400000">
          <a:off x="5031807" y="1908143"/>
          <a:ext cx="987585" cy="5200565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charset="0"/>
              <a:ea typeface="Calibri" charset="0"/>
              <a:cs typeface="Calibri" charset="0"/>
            </a:rPr>
            <a:t>AKA gut feeling, “I’m the expert”, looks good,</a:t>
          </a:r>
          <a:r>
            <a:rPr lang="is-IS" sz="1800" kern="1200" dirty="0" smtClean="0">
              <a:latin typeface="Calibri" charset="0"/>
              <a:ea typeface="Calibri" charset="0"/>
              <a:cs typeface="Calibri" charset="0"/>
            </a:rPr>
            <a:t>…</a:t>
          </a:r>
          <a:endParaRPr lang="en-US" sz="18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2925317" y="4062843"/>
        <a:ext cx="5152355" cy="891165"/>
      </dsp:txXfrm>
    </dsp:sp>
    <dsp:sp modelId="{75AC9FEC-109F-B54B-9260-601440685367}">
      <dsp:nvSpPr>
        <dsp:cNvPr id="0" name=""/>
        <dsp:cNvSpPr/>
      </dsp:nvSpPr>
      <dsp:spPr>
        <a:xfrm>
          <a:off x="0" y="3891185"/>
          <a:ext cx="2925317" cy="12344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Calibri" charset="0"/>
              <a:ea typeface="Calibri" charset="0"/>
              <a:cs typeface="Calibri" charset="0"/>
            </a:rPr>
            <a:t>Voodoo</a:t>
          </a:r>
          <a:endParaRPr lang="en-US" sz="34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60262" y="3951447"/>
        <a:ext cx="2804793" cy="11139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4557F-5439-0441-B685-AC80579451C1}">
      <dsp:nvSpPr>
        <dsp:cNvPr id="0" name=""/>
        <dsp:cNvSpPr/>
      </dsp:nvSpPr>
      <dsp:spPr>
        <a:xfrm rot="5400000">
          <a:off x="7158507" y="-3132923"/>
          <a:ext cx="602108" cy="702076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latin typeface="Calibri" charset="0"/>
              <a:ea typeface="Calibri" charset="0"/>
              <a:cs typeface="Calibri" charset="0"/>
            </a:rPr>
            <a:t>Humans can easily interpret reasoning</a:t>
          </a:r>
          <a:endParaRPr lang="en-US" sz="27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3949180" y="105796"/>
        <a:ext cx="6991371" cy="543324"/>
      </dsp:txXfrm>
    </dsp:sp>
    <dsp:sp modelId="{C44C5246-F5DC-6648-8928-8B57A93EBED4}">
      <dsp:nvSpPr>
        <dsp:cNvPr id="0" name=""/>
        <dsp:cNvSpPr/>
      </dsp:nvSpPr>
      <dsp:spPr>
        <a:xfrm>
          <a:off x="0" y="1140"/>
          <a:ext cx="3949179" cy="7526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Calibri" charset="0"/>
              <a:ea typeface="Calibri" charset="0"/>
              <a:cs typeface="Calibri" charset="0"/>
            </a:rPr>
            <a:t>Interpretable</a:t>
          </a:r>
          <a:endParaRPr lang="en-US" sz="38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36741" y="37881"/>
        <a:ext cx="3875697" cy="679153"/>
      </dsp:txXfrm>
    </dsp:sp>
    <dsp:sp modelId="{DBB179ED-CE76-3843-9A54-1574B597D2B5}">
      <dsp:nvSpPr>
        <dsp:cNvPr id="0" name=""/>
        <dsp:cNvSpPr/>
      </dsp:nvSpPr>
      <dsp:spPr>
        <a:xfrm rot="5400000">
          <a:off x="7158507" y="-2342656"/>
          <a:ext cx="602108" cy="7020763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chemeClr val="bg1"/>
              </a:solidFill>
              <a:latin typeface="Museo Sans 100"/>
              <a:cs typeface="Museo Sans 100"/>
            </a:rPr>
            <a:t>Describes how this model actually behaves</a:t>
          </a:r>
          <a:endParaRPr lang="en-US" sz="2700" kern="1200" dirty="0">
            <a:solidFill>
              <a:schemeClr val="bg1"/>
            </a:solidFill>
            <a:latin typeface="Museo Sans 100"/>
            <a:cs typeface="Museo Sans 100"/>
          </a:endParaRPr>
        </a:p>
      </dsp:txBody>
      <dsp:txXfrm rot="-5400000">
        <a:off x="3949180" y="896063"/>
        <a:ext cx="6991371" cy="543324"/>
      </dsp:txXfrm>
    </dsp:sp>
    <dsp:sp modelId="{0883BC5F-E928-7741-8185-2D9B2716C47D}">
      <dsp:nvSpPr>
        <dsp:cNvPr id="0" name=""/>
        <dsp:cNvSpPr/>
      </dsp:nvSpPr>
      <dsp:spPr>
        <a:xfrm>
          <a:off x="0" y="791407"/>
          <a:ext cx="3949179" cy="75263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chemeClr val="bg1"/>
              </a:solidFill>
              <a:latin typeface="Museo Sans 100"/>
              <a:cs typeface="Museo Sans 100"/>
            </a:rPr>
            <a:t>Faithful</a:t>
          </a:r>
          <a:endParaRPr lang="en-US" sz="3800" kern="1200" dirty="0">
            <a:solidFill>
              <a:schemeClr val="bg1"/>
            </a:solidFill>
            <a:latin typeface="Museo Sans 100"/>
            <a:cs typeface="Museo Sans 100"/>
          </a:endParaRPr>
        </a:p>
      </dsp:txBody>
      <dsp:txXfrm>
        <a:off x="36741" y="828148"/>
        <a:ext cx="3875697" cy="679153"/>
      </dsp:txXfrm>
    </dsp:sp>
    <dsp:sp modelId="{43FA1FA4-2D29-C541-871F-A83672FED4F0}">
      <dsp:nvSpPr>
        <dsp:cNvPr id="0" name=""/>
        <dsp:cNvSpPr/>
      </dsp:nvSpPr>
      <dsp:spPr>
        <a:xfrm rot="5400000">
          <a:off x="7158507" y="-1552388"/>
          <a:ext cx="602108" cy="7020763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chemeClr val="bg1"/>
              </a:solidFill>
              <a:latin typeface="Museo Sans 100"/>
              <a:cs typeface="Museo Sans 100"/>
            </a:rPr>
            <a:t>Can be used for </a:t>
          </a:r>
          <a:r>
            <a:rPr lang="en-US" sz="2700" i="1" kern="1200" dirty="0" smtClean="0">
              <a:solidFill>
                <a:schemeClr val="bg1"/>
              </a:solidFill>
              <a:latin typeface="Museo Sans 100"/>
              <a:cs typeface="Museo Sans 100"/>
            </a:rPr>
            <a:t>any</a:t>
          </a:r>
          <a:r>
            <a:rPr lang="en-US" sz="2700" kern="1200" dirty="0" smtClean="0">
              <a:solidFill>
                <a:schemeClr val="bg1"/>
              </a:solidFill>
              <a:latin typeface="Museo Sans 100"/>
              <a:cs typeface="Museo Sans 100"/>
            </a:rPr>
            <a:t> ML model</a:t>
          </a:r>
          <a:endParaRPr lang="en-US" sz="2700" kern="1200" dirty="0">
            <a:solidFill>
              <a:schemeClr val="bg1"/>
            </a:solidFill>
            <a:latin typeface="Museo Sans 100"/>
            <a:cs typeface="Museo Sans 100"/>
          </a:endParaRPr>
        </a:p>
      </dsp:txBody>
      <dsp:txXfrm rot="-5400000">
        <a:off x="3949180" y="1686331"/>
        <a:ext cx="6991371" cy="543324"/>
      </dsp:txXfrm>
    </dsp:sp>
    <dsp:sp modelId="{0D010468-B47B-9947-A6AD-128718601E17}">
      <dsp:nvSpPr>
        <dsp:cNvPr id="0" name=""/>
        <dsp:cNvSpPr/>
      </dsp:nvSpPr>
      <dsp:spPr>
        <a:xfrm>
          <a:off x="0" y="1581675"/>
          <a:ext cx="3949179" cy="75263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chemeClr val="bg1"/>
              </a:solidFill>
              <a:latin typeface="Museo Sans 100"/>
              <a:cs typeface="Museo Sans 100"/>
            </a:rPr>
            <a:t>Model agnostic</a:t>
          </a:r>
          <a:endParaRPr lang="en-US" sz="3800" kern="1200" dirty="0">
            <a:solidFill>
              <a:schemeClr val="bg1"/>
            </a:solidFill>
            <a:latin typeface="Museo Sans 100"/>
            <a:cs typeface="Museo Sans 100"/>
          </a:endParaRPr>
        </a:p>
      </dsp:txBody>
      <dsp:txXfrm>
        <a:off x="36741" y="1618416"/>
        <a:ext cx="3875697" cy="6791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4557F-5439-0441-B685-AC80579451C1}">
      <dsp:nvSpPr>
        <dsp:cNvPr id="0" name=""/>
        <dsp:cNvSpPr/>
      </dsp:nvSpPr>
      <dsp:spPr>
        <a:xfrm rot="5400000">
          <a:off x="7158507" y="-3132923"/>
          <a:ext cx="602108" cy="702076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Calibri" charset="0"/>
              <a:ea typeface="Calibri" charset="0"/>
              <a:cs typeface="Calibri" charset="0"/>
            </a:rPr>
            <a:t>Humans can easily interpret reasoning</a:t>
          </a:r>
          <a:endParaRPr lang="en-US" sz="29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3949180" y="105796"/>
        <a:ext cx="6991371" cy="543324"/>
      </dsp:txXfrm>
    </dsp:sp>
    <dsp:sp modelId="{C44C5246-F5DC-6648-8928-8B57A93EBED4}">
      <dsp:nvSpPr>
        <dsp:cNvPr id="0" name=""/>
        <dsp:cNvSpPr/>
      </dsp:nvSpPr>
      <dsp:spPr>
        <a:xfrm>
          <a:off x="0" y="1140"/>
          <a:ext cx="3949179" cy="7526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Calibri" charset="0"/>
              <a:ea typeface="Calibri" charset="0"/>
              <a:cs typeface="Calibri" charset="0"/>
            </a:rPr>
            <a:t>Interpretable</a:t>
          </a:r>
          <a:endParaRPr lang="en-US" sz="38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36741" y="37881"/>
        <a:ext cx="3875697" cy="679153"/>
      </dsp:txXfrm>
    </dsp:sp>
    <dsp:sp modelId="{DBB179ED-CE76-3843-9A54-1574B597D2B5}">
      <dsp:nvSpPr>
        <dsp:cNvPr id="0" name=""/>
        <dsp:cNvSpPr/>
      </dsp:nvSpPr>
      <dsp:spPr>
        <a:xfrm rot="5400000">
          <a:off x="7158507" y="-2342656"/>
          <a:ext cx="602108" cy="702076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Calibri" charset="0"/>
              <a:ea typeface="Calibri" charset="0"/>
              <a:cs typeface="Calibri" charset="0"/>
            </a:rPr>
            <a:t>Describes how this model actually behaves</a:t>
          </a:r>
          <a:endParaRPr lang="en-US" sz="29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3949180" y="896063"/>
        <a:ext cx="6991371" cy="543324"/>
      </dsp:txXfrm>
    </dsp:sp>
    <dsp:sp modelId="{0883BC5F-E928-7741-8185-2D9B2716C47D}">
      <dsp:nvSpPr>
        <dsp:cNvPr id="0" name=""/>
        <dsp:cNvSpPr/>
      </dsp:nvSpPr>
      <dsp:spPr>
        <a:xfrm>
          <a:off x="0" y="791407"/>
          <a:ext cx="3949179" cy="7526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Calibri" charset="0"/>
              <a:ea typeface="Calibri" charset="0"/>
              <a:cs typeface="Calibri" charset="0"/>
            </a:rPr>
            <a:t>Faithful</a:t>
          </a:r>
          <a:endParaRPr lang="en-US" sz="38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36741" y="828148"/>
        <a:ext cx="3875697" cy="679153"/>
      </dsp:txXfrm>
    </dsp:sp>
    <dsp:sp modelId="{43FA1FA4-2D29-C541-871F-A83672FED4F0}">
      <dsp:nvSpPr>
        <dsp:cNvPr id="0" name=""/>
        <dsp:cNvSpPr/>
      </dsp:nvSpPr>
      <dsp:spPr>
        <a:xfrm rot="5400000">
          <a:off x="7158507" y="-1552388"/>
          <a:ext cx="602108" cy="7020763"/>
        </a:xfrm>
        <a:prstGeom prst="round2SameRect">
          <a:avLst/>
        </a:prstGeom>
        <a:solidFill>
          <a:srgbClr val="FFFFFF"/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rPr>
            <a:t>Can be used for </a:t>
          </a:r>
          <a:r>
            <a:rPr lang="en-US" sz="2900" i="1" kern="1200" dirty="0" smtClea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rPr>
            <a:t>any</a:t>
          </a:r>
          <a:r>
            <a:rPr lang="en-US" sz="2900" kern="1200" dirty="0" smtClea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rPr>
            <a:t> ML model</a:t>
          </a:r>
          <a:endParaRPr lang="en-US" sz="2900" kern="1200" dirty="0">
            <a:solidFill>
              <a:srgbClr val="FFFFFF"/>
            </a:solidFill>
            <a:latin typeface="Calibri" charset="0"/>
            <a:ea typeface="Calibri" charset="0"/>
            <a:cs typeface="Calibri" charset="0"/>
          </a:endParaRPr>
        </a:p>
      </dsp:txBody>
      <dsp:txXfrm rot="-5400000">
        <a:off x="3949180" y="1686331"/>
        <a:ext cx="6991371" cy="543324"/>
      </dsp:txXfrm>
    </dsp:sp>
    <dsp:sp modelId="{0D010468-B47B-9947-A6AD-128718601E17}">
      <dsp:nvSpPr>
        <dsp:cNvPr id="0" name=""/>
        <dsp:cNvSpPr/>
      </dsp:nvSpPr>
      <dsp:spPr>
        <a:xfrm>
          <a:off x="0" y="1581675"/>
          <a:ext cx="3949179" cy="752635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rPr>
            <a:t>Model agnostic</a:t>
          </a:r>
          <a:endParaRPr lang="en-US" sz="3800" kern="1200" dirty="0">
            <a:solidFill>
              <a:srgbClr val="FFFFFF"/>
            </a:solidFill>
            <a:latin typeface="Calibri" charset="0"/>
            <a:ea typeface="Calibri" charset="0"/>
            <a:cs typeface="Calibri" charset="0"/>
          </a:endParaRPr>
        </a:p>
      </dsp:txBody>
      <dsp:txXfrm>
        <a:off x="36741" y="1618416"/>
        <a:ext cx="3875697" cy="6791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4557F-5439-0441-B685-AC80579451C1}">
      <dsp:nvSpPr>
        <dsp:cNvPr id="0" name=""/>
        <dsp:cNvSpPr/>
      </dsp:nvSpPr>
      <dsp:spPr>
        <a:xfrm rot="5400000">
          <a:off x="7158507" y="-3132923"/>
          <a:ext cx="602108" cy="702076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Calibri" charset="0"/>
              <a:ea typeface="Calibri" charset="0"/>
              <a:cs typeface="Calibri" charset="0"/>
            </a:rPr>
            <a:t>Humans can easily interpret reasoning</a:t>
          </a:r>
          <a:endParaRPr lang="en-US" sz="29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3949180" y="105796"/>
        <a:ext cx="6991371" cy="543324"/>
      </dsp:txXfrm>
    </dsp:sp>
    <dsp:sp modelId="{C44C5246-F5DC-6648-8928-8B57A93EBED4}">
      <dsp:nvSpPr>
        <dsp:cNvPr id="0" name=""/>
        <dsp:cNvSpPr/>
      </dsp:nvSpPr>
      <dsp:spPr>
        <a:xfrm>
          <a:off x="0" y="1140"/>
          <a:ext cx="3949179" cy="7526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Calibri" charset="0"/>
              <a:ea typeface="Calibri" charset="0"/>
              <a:cs typeface="Calibri" charset="0"/>
            </a:rPr>
            <a:t>Interpretable</a:t>
          </a:r>
          <a:endParaRPr lang="en-US" sz="38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36741" y="37881"/>
        <a:ext cx="3875697" cy="679153"/>
      </dsp:txXfrm>
    </dsp:sp>
    <dsp:sp modelId="{DBB179ED-CE76-3843-9A54-1574B597D2B5}">
      <dsp:nvSpPr>
        <dsp:cNvPr id="0" name=""/>
        <dsp:cNvSpPr/>
      </dsp:nvSpPr>
      <dsp:spPr>
        <a:xfrm rot="5400000">
          <a:off x="7158507" y="-2342656"/>
          <a:ext cx="602108" cy="702076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Calibri" charset="0"/>
              <a:ea typeface="Calibri" charset="0"/>
              <a:cs typeface="Calibri" charset="0"/>
            </a:rPr>
            <a:t>Describes how this model actually behaves</a:t>
          </a:r>
          <a:endParaRPr lang="en-US" sz="29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3949180" y="896063"/>
        <a:ext cx="6991371" cy="543324"/>
      </dsp:txXfrm>
    </dsp:sp>
    <dsp:sp modelId="{0883BC5F-E928-7741-8185-2D9B2716C47D}">
      <dsp:nvSpPr>
        <dsp:cNvPr id="0" name=""/>
        <dsp:cNvSpPr/>
      </dsp:nvSpPr>
      <dsp:spPr>
        <a:xfrm>
          <a:off x="0" y="791407"/>
          <a:ext cx="3949179" cy="7526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Calibri" charset="0"/>
              <a:ea typeface="Calibri" charset="0"/>
              <a:cs typeface="Calibri" charset="0"/>
            </a:rPr>
            <a:t>Faithful</a:t>
          </a:r>
          <a:endParaRPr lang="en-US" sz="38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36741" y="828148"/>
        <a:ext cx="3875697" cy="679153"/>
      </dsp:txXfrm>
    </dsp:sp>
    <dsp:sp modelId="{43FA1FA4-2D29-C541-871F-A83672FED4F0}">
      <dsp:nvSpPr>
        <dsp:cNvPr id="0" name=""/>
        <dsp:cNvSpPr/>
      </dsp:nvSpPr>
      <dsp:spPr>
        <a:xfrm rot="5400000">
          <a:off x="7158507" y="-1552388"/>
          <a:ext cx="602108" cy="702076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Calibri" charset="0"/>
              <a:ea typeface="Calibri" charset="0"/>
              <a:cs typeface="Calibri" charset="0"/>
            </a:rPr>
            <a:t>Can be used for </a:t>
          </a:r>
          <a:r>
            <a:rPr lang="en-US" sz="2900" i="1" kern="1200" dirty="0" smtClean="0">
              <a:latin typeface="Calibri" charset="0"/>
              <a:ea typeface="Calibri" charset="0"/>
              <a:cs typeface="Calibri" charset="0"/>
            </a:rPr>
            <a:t>any</a:t>
          </a:r>
          <a:r>
            <a:rPr lang="en-US" sz="2900" kern="1200" dirty="0" smtClean="0">
              <a:latin typeface="Calibri" charset="0"/>
              <a:ea typeface="Calibri" charset="0"/>
              <a:cs typeface="Calibri" charset="0"/>
            </a:rPr>
            <a:t> ML model</a:t>
          </a:r>
          <a:endParaRPr lang="en-US" sz="2900" kern="1200" dirty="0">
            <a:latin typeface="Calibri" charset="0"/>
            <a:ea typeface="Calibri" charset="0"/>
            <a:cs typeface="Calibri" charset="0"/>
          </a:endParaRPr>
        </a:p>
      </dsp:txBody>
      <dsp:txXfrm rot="-5400000">
        <a:off x="3949180" y="1686331"/>
        <a:ext cx="6991371" cy="543324"/>
      </dsp:txXfrm>
    </dsp:sp>
    <dsp:sp modelId="{0D010468-B47B-9947-A6AD-128718601E17}">
      <dsp:nvSpPr>
        <dsp:cNvPr id="0" name=""/>
        <dsp:cNvSpPr/>
      </dsp:nvSpPr>
      <dsp:spPr>
        <a:xfrm>
          <a:off x="0" y="1581675"/>
          <a:ext cx="3949179" cy="7526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Calibri" charset="0"/>
              <a:ea typeface="Calibri" charset="0"/>
              <a:cs typeface="Calibri" charset="0"/>
            </a:rPr>
            <a:t>Model agnostic</a:t>
          </a:r>
          <a:endParaRPr lang="en-US" sz="38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36741" y="1618416"/>
        <a:ext cx="3875697" cy="6791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B037F-2D14-CD4C-AB84-530007CFD856}">
      <dsp:nvSpPr>
        <dsp:cNvPr id="0" name=""/>
        <dsp:cNvSpPr/>
      </dsp:nvSpPr>
      <dsp:spPr>
        <a:xfrm>
          <a:off x="0" y="4179098"/>
          <a:ext cx="7479110" cy="91428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Calibri" charset="0"/>
              <a:ea typeface="Calibri" charset="0"/>
              <a:cs typeface="Calibri" charset="0"/>
            </a:rPr>
            <a:t>Submodular</a:t>
          </a:r>
          <a:r>
            <a:rPr lang="en-US" sz="3200" kern="1200" dirty="0" smtClean="0">
              <a:latin typeface="Calibri" charset="0"/>
              <a:ea typeface="Calibri" charset="0"/>
              <a:cs typeface="Calibri" charset="0"/>
            </a:rPr>
            <a:t> function optimization provides diverse set of explanations</a:t>
          </a:r>
          <a:endParaRPr lang="en-US" sz="32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0" y="4179098"/>
        <a:ext cx="7479110" cy="914284"/>
      </dsp:txXfrm>
    </dsp:sp>
    <dsp:sp modelId="{5667AAAC-6E40-D841-8F6F-3AD5B08DA90A}">
      <dsp:nvSpPr>
        <dsp:cNvPr id="0" name=""/>
        <dsp:cNvSpPr/>
      </dsp:nvSpPr>
      <dsp:spPr>
        <a:xfrm rot="10800000">
          <a:off x="0" y="2786642"/>
          <a:ext cx="7479110" cy="140616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Calibri" charset="0"/>
              <a:ea typeface="Calibri" charset="0"/>
              <a:cs typeface="Calibri" charset="0"/>
            </a:rPr>
            <a:t>Indispensable to avoid </a:t>
          </a:r>
          <a:br>
            <a:rPr lang="en-US" sz="3200" kern="1200" dirty="0" smtClean="0">
              <a:latin typeface="Calibri" charset="0"/>
              <a:ea typeface="Calibri" charset="0"/>
              <a:cs typeface="Calibri" charset="0"/>
            </a:rPr>
          </a:br>
          <a:r>
            <a:rPr lang="en-US" sz="3200" kern="1200" dirty="0" smtClean="0">
              <a:latin typeface="Calibri" charset="0"/>
              <a:ea typeface="Calibri" charset="0"/>
              <a:cs typeface="Calibri" charset="0"/>
            </a:rPr>
            <a:t>redundancy in explanations</a:t>
          </a:r>
          <a:endParaRPr lang="en-US" sz="3200" kern="1200" dirty="0">
            <a:latin typeface="Calibri" charset="0"/>
            <a:ea typeface="Calibri" charset="0"/>
            <a:cs typeface="Calibri" charset="0"/>
          </a:endParaRPr>
        </a:p>
      </dsp:txBody>
      <dsp:txXfrm rot="10800000">
        <a:off x="0" y="2786642"/>
        <a:ext cx="7479110" cy="913686"/>
      </dsp:txXfrm>
    </dsp:sp>
    <dsp:sp modelId="{FD8DC969-8298-E945-A9CE-67E9E6C0E05A}">
      <dsp:nvSpPr>
        <dsp:cNvPr id="0" name=""/>
        <dsp:cNvSpPr/>
      </dsp:nvSpPr>
      <dsp:spPr>
        <a:xfrm rot="10800000">
          <a:off x="0" y="1394187"/>
          <a:ext cx="7479110" cy="1406169"/>
        </a:xfrm>
        <a:prstGeom prst="upArrowCallou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Calibri" charset="0"/>
              <a:ea typeface="Calibri" charset="0"/>
              <a:cs typeface="Calibri" charset="0"/>
            </a:rPr>
            <a:t>Pick k predictions to describe </a:t>
          </a:r>
          <a:br>
            <a:rPr lang="en-US" sz="3200" kern="1200" dirty="0" smtClean="0">
              <a:latin typeface="Calibri" charset="0"/>
              <a:ea typeface="Calibri" charset="0"/>
              <a:cs typeface="Calibri" charset="0"/>
            </a:rPr>
          </a:br>
          <a:r>
            <a:rPr lang="en-US" sz="3200" kern="1200" dirty="0" smtClean="0">
              <a:latin typeface="Calibri" charset="0"/>
              <a:ea typeface="Calibri" charset="0"/>
              <a:cs typeface="Calibri" charset="0"/>
            </a:rPr>
            <a:t>overall behavior</a:t>
          </a:r>
          <a:endParaRPr lang="en-US" sz="3200" kern="1200" dirty="0">
            <a:latin typeface="Calibri" charset="0"/>
            <a:ea typeface="Calibri" charset="0"/>
            <a:cs typeface="Calibri" charset="0"/>
          </a:endParaRPr>
        </a:p>
      </dsp:txBody>
      <dsp:txXfrm rot="10800000">
        <a:off x="0" y="1394187"/>
        <a:ext cx="7479110" cy="913686"/>
      </dsp:txXfrm>
    </dsp:sp>
    <dsp:sp modelId="{78D15058-F8F9-6C46-A9EC-86A5204A88DA}">
      <dsp:nvSpPr>
        <dsp:cNvPr id="0" name=""/>
        <dsp:cNvSpPr/>
      </dsp:nvSpPr>
      <dsp:spPr>
        <a:xfrm rot="10800000">
          <a:off x="0" y="1732"/>
          <a:ext cx="7479110" cy="1406169"/>
        </a:xfrm>
        <a:prstGeom prst="upArrowCallou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Calibri" charset="0"/>
              <a:ea typeface="Calibri" charset="0"/>
              <a:cs typeface="Calibri" charset="0"/>
            </a:rPr>
            <a:t>Explaining 1 prediction describes local behavior of model</a:t>
          </a:r>
          <a:endParaRPr lang="en-US" sz="3200" kern="1200" dirty="0">
            <a:latin typeface="Calibri" charset="0"/>
            <a:ea typeface="Calibri" charset="0"/>
            <a:cs typeface="Calibri" charset="0"/>
          </a:endParaRPr>
        </a:p>
      </dsp:txBody>
      <dsp:txXfrm rot="10800000">
        <a:off x="0" y="1732"/>
        <a:ext cx="7479110" cy="913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C7216-69EA-6C46-B242-871BCBA8EFF5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6FA1E-D8B7-694B-8FD7-E09604D1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7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6FA1E-D8B7-694B-8FD7-E09604D13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59C7-0DEA-904B-AC93-153DAF6F6E2F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1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569E-BA5C-FC4E-A171-65027D17EB5B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4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E741-9DA4-A546-A8F3-F654F16F7F6D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30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- Blue">
    <p:bg>
      <p:bgPr>
        <a:solidFill>
          <a:srgbClr val="0A8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736858"/>
            <a:ext cx="12192000" cy="6121143"/>
          </a:xfrm>
          <a:prstGeom prst="rect">
            <a:avLst/>
          </a:prstGeom>
          <a:solidFill>
            <a:srgbClr val="0057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1" y="6525832"/>
            <a:ext cx="12192000" cy="332168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667313" y="1627414"/>
            <a:ext cx="10658972" cy="3190245"/>
          </a:xfrm>
        </p:spPr>
        <p:txBody>
          <a:bodyPr anchor="ctr">
            <a:noAutofit/>
          </a:bodyPr>
          <a:lstStyle>
            <a:lvl1pPr algn="l">
              <a:defRPr sz="4000" b="0" i="0" cap="none">
                <a:solidFill>
                  <a:schemeClr val="bg1"/>
                </a:solidFill>
                <a:latin typeface="Museo Sans 300" charset="0"/>
                <a:ea typeface="Museo Sans 300" charset="0"/>
                <a:cs typeface="Museo Sans 30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-295646" y="6525833"/>
            <a:ext cx="846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47984-1A5B-6F4C-AABC-F46E5AEF8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609600" y="121339"/>
            <a:ext cx="10972801" cy="60088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88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DC960-BC4B-A747-A41D-3D6523B336D9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0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0F14D-A061-7449-8FFD-9238DBB5B980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1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535D-3950-BD49-9FBB-2858832FBEC2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2A11-1AFB-D24D-9F89-EE041A62AB86}" type="datetime1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1CA0-14C3-1047-A9A9-9D5C75F90FA0}" type="datetime1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1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2D8E-EEC0-CB4E-8657-8DC6C6BB16F0}" type="datetime1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3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1DF0-D48B-9D44-BA64-7C329B556A57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5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F161-8268-364B-B45D-609BC6A144C7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0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5F644-B83B-7D4B-B38C-227F735B607F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E84A8-9B7B-FB47-94C5-93C441D1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7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tif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openxmlformats.org/officeDocument/2006/relationships/diagramColors" Target="../diagrams/colors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QuickStyle" Target="../diagrams/quickStyle3.xml"/><Relationship Id="rId5" Type="http://schemas.openxmlformats.org/officeDocument/2006/relationships/diagramColors" Target="../diagrams/colors2.xml"/><Relationship Id="rId10" Type="http://schemas.openxmlformats.org/officeDocument/2006/relationships/diagramLayout" Target="../diagrams/layout3.xml"/><Relationship Id="rId4" Type="http://schemas.openxmlformats.org/officeDocument/2006/relationships/diagramQuickStyle" Target="../diagrams/quickStyle2.xml"/><Relationship Id="rId9" Type="http://schemas.openxmlformats.org/officeDocument/2006/relationships/diagramData" Target="../diagrams/data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tiff"/><Relationship Id="rId7" Type="http://schemas.openxmlformats.org/officeDocument/2006/relationships/image" Target="../media/image48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2679" y="344441"/>
            <a:ext cx="9789995" cy="23876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" dirty="0" smtClean="0"/>
              <a:t>"Why Should I Trust You?"</a:t>
            </a:r>
            <a:br>
              <a:rPr lang="en" dirty="0" smtClean="0"/>
            </a:br>
            <a:r>
              <a:rPr lang="en" dirty="0" smtClean="0"/>
              <a:t>Explaining the Predictions of Any Classifier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614" y="5964072"/>
            <a:ext cx="10945505" cy="641444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Slide Credits : </a:t>
            </a:r>
            <a:r>
              <a:rPr lang="en" dirty="0"/>
              <a:t>"Why Should I Trust You</a:t>
            </a:r>
            <a:r>
              <a:rPr lang="en" dirty="0" smtClean="0"/>
              <a:t>?“ Explaining </a:t>
            </a:r>
            <a:r>
              <a:rPr lang="en" dirty="0"/>
              <a:t>the Predictions of Any </a:t>
            </a:r>
            <a:r>
              <a:rPr lang="en" dirty="0" smtClean="0"/>
              <a:t>Classifier,  Riberio et 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1194" y="3557776"/>
            <a:ext cx="1151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/>
              <a:t>Teja Gollapudi 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7062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10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58276" y="69167"/>
            <a:ext cx="10969943" cy="1143000"/>
          </a:xfrm>
        </p:spPr>
        <p:txBody>
          <a:bodyPr/>
          <a:lstStyle/>
          <a:p>
            <a:r>
              <a:rPr lang="en-US" dirty="0" smtClean="0"/>
              <a:t>Three must-haves for a good explanation</a:t>
            </a:r>
            <a:endParaRPr lang="en-US" dirty="0"/>
          </a:p>
        </p:txBody>
      </p:sp>
      <p:graphicFrame>
        <p:nvGraphicFramePr>
          <p:cNvPr id="1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036280"/>
              </p:ext>
            </p:extLst>
          </p:nvPr>
        </p:nvGraphicFramePr>
        <p:xfrm>
          <a:off x="654408" y="1223888"/>
          <a:ext cx="10969943" cy="2335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2315384" y="2623317"/>
            <a:ext cx="3423300" cy="3321852"/>
            <a:chOff x="4457044" y="1666842"/>
            <a:chExt cx="3423300" cy="3321852"/>
          </a:xfrm>
        </p:grpSpPr>
        <p:pic>
          <p:nvPicPr>
            <p:cNvPr id="17" name="Shape 238"/>
            <p:cNvPicPr preferRelativeResize="0"/>
            <p:nvPr/>
          </p:nvPicPr>
          <p:blipFill rotWithShape="1">
            <a:blip r:embed="rId7">
              <a:alphaModFix/>
            </a:blip>
            <a:srcRect t="21425" b="21425"/>
            <a:stretch/>
          </p:blipFill>
          <p:spPr>
            <a:xfrm>
              <a:off x="4457044" y="1666842"/>
              <a:ext cx="3423300" cy="2268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738684" y="4074294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Definitely </a:t>
              </a:r>
              <a:b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not interpretable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89828" y="2467159"/>
            <a:ext cx="2566980" cy="3478010"/>
            <a:chOff x="8731488" y="1510684"/>
            <a:chExt cx="2566980" cy="3478010"/>
          </a:xfrm>
        </p:grpSpPr>
        <p:pic>
          <p:nvPicPr>
            <p:cNvPr id="20" name="Shape 23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731488" y="1510684"/>
              <a:ext cx="2566980" cy="24249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9481681" y="4074294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Potentially </a:t>
              </a:r>
              <a:b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interpretable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84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58276" y="69167"/>
            <a:ext cx="1096994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Three must-haves for a good explanation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881492"/>
              </p:ext>
            </p:extLst>
          </p:nvPr>
        </p:nvGraphicFramePr>
        <p:xfrm>
          <a:off x="654408" y="1223888"/>
          <a:ext cx="10969943" cy="2335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430369" y="2830442"/>
            <a:ext cx="5064308" cy="3611979"/>
            <a:chOff x="362967" y="1161593"/>
            <a:chExt cx="7742159" cy="5521881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339241" y="1685636"/>
              <a:ext cx="0" cy="3983182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327696" y="5671127"/>
              <a:ext cx="6255175" cy="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339240" y="5518870"/>
              <a:ext cx="5957317" cy="823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1130501" y="3251018"/>
              <a:ext cx="3786819" cy="799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33737" y="5507177"/>
              <a:ext cx="1071389" cy="117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7059" y="1161593"/>
              <a:ext cx="1071389" cy="117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29200" y="1552310"/>
              <a:ext cx="6081243" cy="3617525"/>
              <a:chOff x="2058389" y="2050068"/>
              <a:chExt cx="4863114" cy="289289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058389" y="4804417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901900" y="2050068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442954" y="2758637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179178" y="2381849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438874" y="3224080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049469" y="2809410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424134" y="3708400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095243" y="3846946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782960" y="2799541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667878" y="3912754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100047" y="4529282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613399" y="4403009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912834" y="4725205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502754" y="4309275"/>
                <a:ext cx="138543" cy="13854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3109056" y="3165370"/>
            <a:ext cx="5371149" cy="2321586"/>
            <a:chOff x="1400522" y="1673621"/>
            <a:chExt cx="8211249" cy="3549169"/>
          </a:xfrm>
        </p:grpSpPr>
        <p:sp>
          <p:nvSpPr>
            <p:cNvPr id="29" name="Freeform 28"/>
            <p:cNvSpPr/>
            <p:nvPr/>
          </p:nvSpPr>
          <p:spPr>
            <a:xfrm>
              <a:off x="1400522" y="1676774"/>
              <a:ext cx="6076146" cy="3546016"/>
            </a:xfrm>
            <a:custGeom>
              <a:avLst/>
              <a:gdLst>
                <a:gd name="connsiteX0" fmla="*/ 0 w 5499100"/>
                <a:gd name="connsiteY0" fmla="*/ 2303544 h 2303544"/>
                <a:gd name="connsiteX1" fmla="*/ 558800 w 5499100"/>
                <a:gd name="connsiteY1" fmla="*/ 1846344 h 2303544"/>
                <a:gd name="connsiteX2" fmla="*/ 1346200 w 5499100"/>
                <a:gd name="connsiteY2" fmla="*/ 2049544 h 2303544"/>
                <a:gd name="connsiteX3" fmla="*/ 2768600 w 5499100"/>
                <a:gd name="connsiteY3" fmla="*/ 1097044 h 2303544"/>
                <a:gd name="connsiteX4" fmla="*/ 4191000 w 5499100"/>
                <a:gd name="connsiteY4" fmla="*/ 4844 h 2303544"/>
                <a:gd name="connsiteX5" fmla="*/ 5499100 w 5499100"/>
                <a:gd name="connsiteY5" fmla="*/ 703344 h 230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9100" h="2303544">
                  <a:moveTo>
                    <a:pt x="0" y="2303544"/>
                  </a:moveTo>
                  <a:cubicBezTo>
                    <a:pt x="167216" y="2096110"/>
                    <a:pt x="334433" y="1888677"/>
                    <a:pt x="558800" y="1846344"/>
                  </a:cubicBezTo>
                  <a:cubicBezTo>
                    <a:pt x="783167" y="1804011"/>
                    <a:pt x="977900" y="2174427"/>
                    <a:pt x="1346200" y="2049544"/>
                  </a:cubicBezTo>
                  <a:cubicBezTo>
                    <a:pt x="1714500" y="1924661"/>
                    <a:pt x="2294467" y="1437827"/>
                    <a:pt x="2768600" y="1097044"/>
                  </a:cubicBezTo>
                  <a:cubicBezTo>
                    <a:pt x="3242733" y="756261"/>
                    <a:pt x="3735917" y="70461"/>
                    <a:pt x="4191000" y="4844"/>
                  </a:cubicBezTo>
                  <a:cubicBezTo>
                    <a:pt x="4646083" y="-60773"/>
                    <a:pt x="5249333" y="559411"/>
                    <a:pt x="5499100" y="703344"/>
                  </a:cubicBezTo>
                </a:path>
              </a:pathLst>
            </a:cu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055845" y="1673621"/>
              <a:ext cx="2555926" cy="914400"/>
              <a:chOff x="7055845" y="1673621"/>
              <a:chExt cx="2555926" cy="91440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8697371" y="1673621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800" dirty="0" smtClean="0">
                    <a:latin typeface="Calibri" charset="0"/>
                    <a:ea typeface="Calibri" charset="0"/>
                    <a:cs typeface="Calibri" charset="0"/>
                  </a:rPr>
                  <a:t>Learned </a:t>
                </a:r>
                <a:br>
                  <a:rPr lang="en-US" sz="2800" dirty="0" smtClean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sz="2800" dirty="0" smtClean="0">
                    <a:latin typeface="Calibri" charset="0"/>
                    <a:ea typeface="Calibri" charset="0"/>
                    <a:cs typeface="Calibri" charset="0"/>
                  </a:rPr>
                  <a:t>model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H="1" flipV="1">
                <a:off x="7055845" y="2122803"/>
                <a:ext cx="1055878" cy="17645"/>
              </a:xfrm>
              <a:prstGeom prst="straightConnector1">
                <a:avLst/>
              </a:prstGeom>
              <a:ln w="5715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/>
          <p:cNvGrpSpPr/>
          <p:nvPr/>
        </p:nvGrpSpPr>
        <p:grpSpPr>
          <a:xfrm>
            <a:off x="3275213" y="4030127"/>
            <a:ext cx="3877846" cy="1272675"/>
            <a:chOff x="1654539" y="2995634"/>
            <a:chExt cx="5928332" cy="194562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1654539" y="2995634"/>
              <a:ext cx="5928332" cy="803647"/>
            </a:xfrm>
            <a:prstGeom prst="line">
              <a:avLst/>
            </a:prstGeom>
            <a:ln w="76200"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627103" y="4026859"/>
              <a:ext cx="914400" cy="914401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800" b="1" dirty="0" smtClean="0">
                  <a:latin typeface="Calibri" charset="0"/>
                  <a:ea typeface="Calibri" charset="0"/>
                  <a:cs typeface="Calibri" charset="0"/>
                </a:rPr>
                <a:t>Not faithful </a:t>
              </a:r>
            </a:p>
            <a:p>
              <a:pPr algn="ctr"/>
              <a:r>
                <a:rPr lang="en-US" sz="2800" b="1" dirty="0" smtClean="0">
                  <a:latin typeface="Calibri" charset="0"/>
                  <a:ea typeface="Calibri" charset="0"/>
                  <a:cs typeface="Calibri" charset="0"/>
                </a:rPr>
                <a:t>to model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5169496" y="3418220"/>
              <a:ext cx="461408" cy="803593"/>
            </a:xfrm>
            <a:prstGeom prst="straightConnector1">
              <a:avLst/>
            </a:prstGeom>
            <a:ln w="57150" cmpd="sng">
              <a:solidFill>
                <a:srgbClr val="FC550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47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83BC5F-E928-7741-8185-2D9B2716C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883BC5F-E928-7741-8185-2D9B2716C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B179ED-CE76-3843-9A54-1574B597D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DBB179ED-CE76-3843-9A54-1574B597D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010468-B47B-9947-A6AD-128718601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0D010468-B47B-9947-A6AD-128718601E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FA1FA4-2D29-C541-871F-A83672FED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43FA1FA4-2D29-C541-871F-A83672FED4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58276" y="69167"/>
            <a:ext cx="1096994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Three must-haves for a good explanation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82755"/>
              </p:ext>
            </p:extLst>
          </p:nvPr>
        </p:nvGraphicFramePr>
        <p:xfrm>
          <a:off x="654408" y="1223888"/>
          <a:ext cx="10969943" cy="2335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712548" y="4129981"/>
            <a:ext cx="6804888" cy="2267782"/>
            <a:chOff x="2712548" y="4129981"/>
            <a:chExt cx="6804888" cy="2267782"/>
          </a:xfrm>
        </p:grpSpPr>
        <p:grpSp>
          <p:nvGrpSpPr>
            <p:cNvPr id="6" name="Group 5"/>
            <p:cNvGrpSpPr/>
            <p:nvPr/>
          </p:nvGrpSpPr>
          <p:grpSpPr>
            <a:xfrm>
              <a:off x="4358891" y="4129981"/>
              <a:ext cx="5158545" cy="2267782"/>
              <a:chOff x="2231532" y="3183021"/>
              <a:chExt cx="7740609" cy="3402900"/>
            </a:xfrm>
          </p:grpSpPr>
          <p:pic>
            <p:nvPicPr>
              <p:cNvPr id="8" name="Shape 80"/>
              <p:cNvPicPr preferRelativeResize="0"/>
              <p:nvPr/>
            </p:nvPicPr>
            <p:blipFill rotWithShape="1">
              <a:blip r:embed="rId7">
                <a:alphaModFix/>
              </a:blip>
              <a:srcRect t="23123"/>
              <a:stretch/>
            </p:blipFill>
            <p:spPr>
              <a:xfrm>
                <a:off x="2231532" y="3183021"/>
                <a:ext cx="7379981" cy="3402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8341476" y="3433900"/>
                <a:ext cx="1630665" cy="517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712548" y="4782371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Can explain </a:t>
              </a:r>
              <a:b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this mess </a:t>
              </a:r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</a:t>
              </a:r>
              <a:endParaRPr lang="en-US" sz="36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6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010468-B47B-9947-A6AD-128718601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D010468-B47B-9947-A6AD-128718601E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FA1FA4-2D29-C541-871F-A83672FED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43FA1FA4-2D29-C541-871F-A83672FED4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0523" y="1627413"/>
            <a:ext cx="10662037" cy="3190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none">
                <a:solidFill>
                  <a:schemeClr val="bg1"/>
                </a:solidFill>
                <a:latin typeface="Museo Sans 300" charset="0"/>
                <a:ea typeface="Museo Sans 300" charset="0"/>
                <a:cs typeface="Museo Sans 300" charset="0"/>
              </a:defRPr>
            </a:lvl1pPr>
          </a:lstStyle>
          <a:p>
            <a:endParaRPr lang="en-US" i="1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600" y="1627413"/>
            <a:ext cx="11102960" cy="3190245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LIME: </a:t>
            </a:r>
            <a:r>
              <a:rPr lang="en-US" sz="3600" i="1" dirty="0" smtClean="0">
                <a:latin typeface="Calibri" charset="0"/>
                <a:ea typeface="Calibri" charset="0"/>
                <a:cs typeface="Calibri" charset="0"/>
              </a:rPr>
              <a:t>Local Interpretable Model-Agnostic Explanations</a:t>
            </a:r>
            <a:endParaRPr lang="en-US" sz="3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0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106" y="235203"/>
            <a:ext cx="10515600" cy="1325563"/>
          </a:xfrm>
        </p:spPr>
        <p:txBody>
          <a:bodyPr/>
          <a:lstStyle/>
          <a:p>
            <a:r>
              <a:rPr lang="en-US" smtClean="0"/>
              <a:t>LIME – Key Ideas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14</a:t>
            </a:fld>
            <a:endParaRPr lang="en-US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233132" y="1359476"/>
            <a:ext cx="614841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•"/>
              <a:defRPr sz="3200" kern="1200">
                <a:solidFill>
                  <a:schemeClr val="accent6"/>
                </a:solidFill>
                <a:latin typeface="Museo sans 300"/>
                <a:ea typeface="+mn-ea"/>
                <a:cs typeface="Museo sans 30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Lucida Grande"/>
              <a:buChar char="-"/>
              <a:defRPr sz="2800" kern="1200">
                <a:solidFill>
                  <a:schemeClr val="accent6"/>
                </a:solidFill>
                <a:latin typeface="Museo sans 300"/>
                <a:ea typeface="+mn-ea"/>
                <a:cs typeface="Museo sans 30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•"/>
              <a:defRPr sz="2400" kern="1200">
                <a:solidFill>
                  <a:schemeClr val="accent6"/>
                </a:solidFill>
                <a:latin typeface="Museo sans 300"/>
                <a:ea typeface="+mn-ea"/>
                <a:cs typeface="Museo sans 30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SzPct val="60000"/>
              <a:buFont typeface="Lucida Grande"/>
              <a:buChar char="-"/>
              <a:defRPr sz="2000" kern="1200">
                <a:solidFill>
                  <a:schemeClr val="accent6"/>
                </a:solidFill>
                <a:latin typeface="Museo sans 300"/>
                <a:ea typeface="+mn-ea"/>
                <a:cs typeface="Museo sans 30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SzPct val="60000"/>
              <a:buFont typeface="Courier New"/>
              <a:buChar char="o"/>
              <a:defRPr sz="2000" kern="1200">
                <a:solidFill>
                  <a:schemeClr val="accent6"/>
                </a:solidFill>
                <a:latin typeface="Museo sans 300"/>
                <a:ea typeface="+mn-ea"/>
                <a:cs typeface="Museo sans 3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Pick a model class interpretable by humans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Not globally faithful</a:t>
            </a:r>
            <a:r>
              <a:rPr lang="is-IS" dirty="0" smtClean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… </a:t>
            </a:r>
            <a:r>
              <a:rPr lang="is-IS" dirty="0" smtClean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Wingdings"/>
              </a:rPr>
              <a:t></a:t>
            </a:r>
          </a:p>
          <a:p>
            <a:pPr marL="914400" lvl="1" indent="-514350"/>
            <a:endParaRPr lang="is-IS" dirty="0" smtClean="0">
              <a:solidFill>
                <a:schemeClr val="tx1"/>
              </a:solidFill>
              <a:latin typeface="+mn-lt"/>
              <a:ea typeface="Calibri" charset="0"/>
              <a:cs typeface="Calibri" charset="0"/>
              <a:sym typeface="Wingdings"/>
            </a:endParaRPr>
          </a:p>
          <a:p>
            <a:pPr marL="914400" lvl="1" indent="-514350"/>
            <a:endParaRPr lang="is-IS" dirty="0" smtClean="0">
              <a:solidFill>
                <a:schemeClr val="tx1"/>
              </a:solidFill>
              <a:latin typeface="+mn-lt"/>
              <a:ea typeface="Calibri" charset="0"/>
              <a:cs typeface="Calibri" charset="0"/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is-IS" dirty="0" smtClean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Wingdings"/>
              </a:rPr>
              <a:t>Locally approximate global (blackbox) model</a:t>
            </a:r>
          </a:p>
          <a:p>
            <a:pPr marL="914400" lvl="1" indent="-514350"/>
            <a:r>
              <a:rPr lang="is-IS" dirty="0" smtClean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Wingdings"/>
              </a:rPr>
              <a:t>Simple model globally bad, </a:t>
            </a:r>
            <a:br>
              <a:rPr lang="is-IS" dirty="0" smtClean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Wingdings"/>
              </a:rPr>
            </a:br>
            <a:r>
              <a:rPr lang="is-IS" dirty="0" smtClean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Wingdings"/>
              </a:rPr>
              <a:t>but locally good</a:t>
            </a:r>
            <a:endParaRPr lang="en-US" dirty="0">
              <a:solidFill>
                <a:schemeClr val="tx1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1678" y="1458231"/>
            <a:ext cx="3574919" cy="1254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Line, </a:t>
            </a:r>
          </a:p>
          <a:p>
            <a:pPr algn="ctr"/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shallow decision tree, </a:t>
            </a:r>
          </a:p>
          <a:p>
            <a:pPr algn="ctr"/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sparse features, </a:t>
            </a:r>
            <a:r>
              <a:rPr lang="is-IS" sz="2400" dirty="0" smtClean="0">
                <a:latin typeface="Calibri" charset="0"/>
                <a:ea typeface="Calibri" charset="0"/>
                <a:cs typeface="Calibri" charset="0"/>
              </a:rPr>
              <a:t>…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29906" y="3232641"/>
            <a:ext cx="5864885" cy="3625357"/>
            <a:chOff x="523012" y="1274749"/>
            <a:chExt cx="7018811" cy="4338652"/>
          </a:xfrm>
        </p:grpSpPr>
        <p:sp>
          <p:nvSpPr>
            <p:cNvPr id="7" name="Rectangle 6"/>
            <p:cNvSpPr/>
            <p:nvPr/>
          </p:nvSpPr>
          <p:spPr>
            <a:xfrm>
              <a:off x="763749" y="1322896"/>
              <a:ext cx="6778074" cy="4025666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763749" y="1322894"/>
              <a:ext cx="6778074" cy="3977519"/>
            </a:xfrm>
            <a:custGeom>
              <a:avLst/>
              <a:gdLst>
                <a:gd name="connsiteX0" fmla="*/ 213209 w 3250698"/>
                <a:gd name="connsiteY0" fmla="*/ 282654 h 1930670"/>
                <a:gd name="connsiteX1" fmla="*/ 732754 w 3250698"/>
                <a:gd name="connsiteY1" fmla="*/ 467381 h 1930670"/>
                <a:gd name="connsiteX2" fmla="*/ 305573 w 3250698"/>
                <a:gd name="connsiteY2" fmla="*/ 1367927 h 1930670"/>
                <a:gd name="connsiteX3" fmla="*/ 825118 w 3250698"/>
                <a:gd name="connsiteY3" fmla="*/ 1621927 h 1930670"/>
                <a:gd name="connsiteX4" fmla="*/ 1067573 w 3250698"/>
                <a:gd name="connsiteY4" fmla="*/ 386563 h 1930670"/>
                <a:gd name="connsiteX5" fmla="*/ 1310027 w 3250698"/>
                <a:gd name="connsiteY5" fmla="*/ 363472 h 1930670"/>
                <a:gd name="connsiteX6" fmla="*/ 1864209 w 3250698"/>
                <a:gd name="connsiteY6" fmla="*/ 1748927 h 1930670"/>
                <a:gd name="connsiteX7" fmla="*/ 2372209 w 3250698"/>
                <a:gd name="connsiteY7" fmla="*/ 1125472 h 1930670"/>
                <a:gd name="connsiteX8" fmla="*/ 1806482 w 3250698"/>
                <a:gd name="connsiteY8" fmla="*/ 825290 h 1930670"/>
                <a:gd name="connsiteX9" fmla="*/ 2291391 w 3250698"/>
                <a:gd name="connsiteY9" fmla="*/ 340381 h 1930670"/>
                <a:gd name="connsiteX10" fmla="*/ 2683936 w 3250698"/>
                <a:gd name="connsiteY10" fmla="*/ 1829745 h 1930670"/>
                <a:gd name="connsiteX11" fmla="*/ 3030300 w 3250698"/>
                <a:gd name="connsiteY11" fmla="*/ 1610381 h 1930670"/>
                <a:gd name="connsiteX12" fmla="*/ 3030300 w 3250698"/>
                <a:gd name="connsiteY12" fmla="*/ 109472 h 1930670"/>
                <a:gd name="connsiteX13" fmla="*/ 236300 w 3250698"/>
                <a:gd name="connsiteY13" fmla="*/ 132563 h 1930670"/>
                <a:gd name="connsiteX14" fmla="*/ 213209 w 3250698"/>
                <a:gd name="connsiteY14" fmla="*/ 282654 h 19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0698" h="1930670">
                  <a:moveTo>
                    <a:pt x="213209" y="282654"/>
                  </a:moveTo>
                  <a:cubicBezTo>
                    <a:pt x="295951" y="338457"/>
                    <a:pt x="717360" y="286502"/>
                    <a:pt x="732754" y="467381"/>
                  </a:cubicBezTo>
                  <a:cubicBezTo>
                    <a:pt x="748148" y="648260"/>
                    <a:pt x="290179" y="1175503"/>
                    <a:pt x="305573" y="1367927"/>
                  </a:cubicBezTo>
                  <a:cubicBezTo>
                    <a:pt x="320967" y="1560351"/>
                    <a:pt x="698118" y="1785488"/>
                    <a:pt x="825118" y="1621927"/>
                  </a:cubicBezTo>
                  <a:cubicBezTo>
                    <a:pt x="952118" y="1458366"/>
                    <a:pt x="986755" y="596306"/>
                    <a:pt x="1067573" y="386563"/>
                  </a:cubicBezTo>
                  <a:cubicBezTo>
                    <a:pt x="1148391" y="176820"/>
                    <a:pt x="1177254" y="136411"/>
                    <a:pt x="1310027" y="363472"/>
                  </a:cubicBezTo>
                  <a:cubicBezTo>
                    <a:pt x="1442800" y="590533"/>
                    <a:pt x="1687179" y="1621927"/>
                    <a:pt x="1864209" y="1748927"/>
                  </a:cubicBezTo>
                  <a:cubicBezTo>
                    <a:pt x="2041239" y="1875927"/>
                    <a:pt x="2381830" y="1279412"/>
                    <a:pt x="2372209" y="1125472"/>
                  </a:cubicBezTo>
                  <a:cubicBezTo>
                    <a:pt x="2362588" y="971533"/>
                    <a:pt x="1819952" y="956139"/>
                    <a:pt x="1806482" y="825290"/>
                  </a:cubicBezTo>
                  <a:cubicBezTo>
                    <a:pt x="1793012" y="694442"/>
                    <a:pt x="2145149" y="172972"/>
                    <a:pt x="2291391" y="340381"/>
                  </a:cubicBezTo>
                  <a:cubicBezTo>
                    <a:pt x="2437633" y="507790"/>
                    <a:pt x="2560785" y="1618079"/>
                    <a:pt x="2683936" y="1829745"/>
                  </a:cubicBezTo>
                  <a:cubicBezTo>
                    <a:pt x="2807087" y="2041411"/>
                    <a:pt x="2972573" y="1897093"/>
                    <a:pt x="3030300" y="1610381"/>
                  </a:cubicBezTo>
                  <a:cubicBezTo>
                    <a:pt x="3088027" y="1323669"/>
                    <a:pt x="3495967" y="355775"/>
                    <a:pt x="3030300" y="109472"/>
                  </a:cubicBezTo>
                  <a:cubicBezTo>
                    <a:pt x="2564633" y="-136831"/>
                    <a:pt x="707739" y="105623"/>
                    <a:pt x="236300" y="132563"/>
                  </a:cubicBezTo>
                  <a:cubicBezTo>
                    <a:pt x="-235139" y="159502"/>
                    <a:pt x="130467" y="226851"/>
                    <a:pt x="213209" y="282654"/>
                  </a:cubicBezTo>
                  <a:close/>
                </a:path>
              </a:pathLst>
            </a:cu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63749" y="1274749"/>
              <a:ext cx="0" cy="4338652"/>
            </a:xfrm>
            <a:prstGeom prst="lin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>
            <a:xfrm>
              <a:off x="523012" y="5348560"/>
              <a:ext cx="7018811" cy="2"/>
            </a:xfrm>
            <a:prstGeom prst="lin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8063823" y="4327655"/>
            <a:ext cx="3836893" cy="2160089"/>
            <a:chOff x="8063823" y="4327655"/>
            <a:chExt cx="3836893" cy="2160089"/>
          </a:xfrm>
        </p:grpSpPr>
        <p:sp>
          <p:nvSpPr>
            <p:cNvPr id="12" name="TextBox 11"/>
            <p:cNvSpPr txBox="1"/>
            <p:nvPr/>
          </p:nvSpPr>
          <p:spPr>
            <a:xfrm>
              <a:off x="8764823" y="4327655"/>
              <a:ext cx="3135893" cy="21600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Locally-faithful simple</a:t>
              </a:r>
              <a:b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decision boundary  </a:t>
              </a:r>
              <a:b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</a:t>
              </a: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pPr algn="ctr"/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Good explanation </a:t>
              </a:r>
              <a:b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for prediction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8063823" y="5064610"/>
              <a:ext cx="701000" cy="343090"/>
            </a:xfrm>
            <a:prstGeom prst="straightConnector1">
              <a:avLst/>
            </a:prstGeom>
            <a:ln w="57150" cmpd="sng">
              <a:solidFill>
                <a:srgbClr val="B0007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 flipV="1">
            <a:off x="7664081" y="3120300"/>
            <a:ext cx="747075" cy="3627939"/>
          </a:xfrm>
          <a:prstGeom prst="line">
            <a:avLst/>
          </a:prstGeom>
          <a:noFill/>
          <a:ln w="76200" cap="flat" cmpd="sng" algn="ctr">
            <a:solidFill>
              <a:schemeClr val="accent1"/>
            </a:solidFill>
            <a:prstDash val="dash"/>
          </a:ln>
          <a:effectLst/>
        </p:spPr>
      </p:cxnSp>
      <p:sp>
        <p:nvSpPr>
          <p:cNvPr id="15" name="Cross 14"/>
          <p:cNvSpPr/>
          <p:nvPr/>
        </p:nvSpPr>
        <p:spPr>
          <a:xfrm>
            <a:off x="7621771" y="4791298"/>
            <a:ext cx="442052" cy="442052"/>
          </a:xfrm>
          <a:prstGeom prst="plus">
            <a:avLst>
              <a:gd name="adj" fmla="val 44355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5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312691" y="1924008"/>
            <a:ext cx="5669973" cy="3504873"/>
            <a:chOff x="6312691" y="1924008"/>
            <a:chExt cx="5669973" cy="3504873"/>
          </a:xfrm>
        </p:grpSpPr>
        <p:grpSp>
          <p:nvGrpSpPr>
            <p:cNvPr id="4" name="Group 3"/>
            <p:cNvGrpSpPr/>
            <p:nvPr/>
          </p:nvGrpSpPr>
          <p:grpSpPr>
            <a:xfrm>
              <a:off x="6312691" y="1924008"/>
              <a:ext cx="5669973" cy="3504873"/>
              <a:chOff x="6312691" y="1924008"/>
              <a:chExt cx="5669973" cy="3504873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507164" y="1962903"/>
                <a:ext cx="5475499" cy="3252035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6507164" y="1962901"/>
                <a:ext cx="5475499" cy="3213140"/>
              </a:xfrm>
              <a:custGeom>
                <a:avLst/>
                <a:gdLst>
                  <a:gd name="connsiteX0" fmla="*/ 213209 w 3250698"/>
                  <a:gd name="connsiteY0" fmla="*/ 282654 h 1930670"/>
                  <a:gd name="connsiteX1" fmla="*/ 732754 w 3250698"/>
                  <a:gd name="connsiteY1" fmla="*/ 467381 h 1930670"/>
                  <a:gd name="connsiteX2" fmla="*/ 305573 w 3250698"/>
                  <a:gd name="connsiteY2" fmla="*/ 1367927 h 1930670"/>
                  <a:gd name="connsiteX3" fmla="*/ 825118 w 3250698"/>
                  <a:gd name="connsiteY3" fmla="*/ 1621927 h 1930670"/>
                  <a:gd name="connsiteX4" fmla="*/ 1067573 w 3250698"/>
                  <a:gd name="connsiteY4" fmla="*/ 386563 h 1930670"/>
                  <a:gd name="connsiteX5" fmla="*/ 1310027 w 3250698"/>
                  <a:gd name="connsiteY5" fmla="*/ 363472 h 1930670"/>
                  <a:gd name="connsiteX6" fmla="*/ 1864209 w 3250698"/>
                  <a:gd name="connsiteY6" fmla="*/ 1748927 h 1930670"/>
                  <a:gd name="connsiteX7" fmla="*/ 2372209 w 3250698"/>
                  <a:gd name="connsiteY7" fmla="*/ 1125472 h 1930670"/>
                  <a:gd name="connsiteX8" fmla="*/ 1806482 w 3250698"/>
                  <a:gd name="connsiteY8" fmla="*/ 825290 h 1930670"/>
                  <a:gd name="connsiteX9" fmla="*/ 2291391 w 3250698"/>
                  <a:gd name="connsiteY9" fmla="*/ 340381 h 1930670"/>
                  <a:gd name="connsiteX10" fmla="*/ 2683936 w 3250698"/>
                  <a:gd name="connsiteY10" fmla="*/ 1829745 h 1930670"/>
                  <a:gd name="connsiteX11" fmla="*/ 3030300 w 3250698"/>
                  <a:gd name="connsiteY11" fmla="*/ 1610381 h 1930670"/>
                  <a:gd name="connsiteX12" fmla="*/ 3030300 w 3250698"/>
                  <a:gd name="connsiteY12" fmla="*/ 109472 h 1930670"/>
                  <a:gd name="connsiteX13" fmla="*/ 236300 w 3250698"/>
                  <a:gd name="connsiteY13" fmla="*/ 132563 h 1930670"/>
                  <a:gd name="connsiteX14" fmla="*/ 213209 w 3250698"/>
                  <a:gd name="connsiteY14" fmla="*/ 282654 h 193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50698" h="1930670">
                    <a:moveTo>
                      <a:pt x="213209" y="282654"/>
                    </a:moveTo>
                    <a:cubicBezTo>
                      <a:pt x="295951" y="338457"/>
                      <a:pt x="717360" y="286502"/>
                      <a:pt x="732754" y="467381"/>
                    </a:cubicBezTo>
                    <a:cubicBezTo>
                      <a:pt x="748148" y="648260"/>
                      <a:pt x="290179" y="1175503"/>
                      <a:pt x="305573" y="1367927"/>
                    </a:cubicBezTo>
                    <a:cubicBezTo>
                      <a:pt x="320967" y="1560351"/>
                      <a:pt x="698118" y="1785488"/>
                      <a:pt x="825118" y="1621927"/>
                    </a:cubicBezTo>
                    <a:cubicBezTo>
                      <a:pt x="952118" y="1458366"/>
                      <a:pt x="986755" y="596306"/>
                      <a:pt x="1067573" y="386563"/>
                    </a:cubicBezTo>
                    <a:cubicBezTo>
                      <a:pt x="1148391" y="176820"/>
                      <a:pt x="1177254" y="136411"/>
                      <a:pt x="1310027" y="363472"/>
                    </a:cubicBezTo>
                    <a:cubicBezTo>
                      <a:pt x="1442800" y="590533"/>
                      <a:pt x="1687179" y="1621927"/>
                      <a:pt x="1864209" y="1748927"/>
                    </a:cubicBezTo>
                    <a:cubicBezTo>
                      <a:pt x="2041239" y="1875927"/>
                      <a:pt x="2381830" y="1279412"/>
                      <a:pt x="2372209" y="1125472"/>
                    </a:cubicBezTo>
                    <a:cubicBezTo>
                      <a:pt x="2362588" y="971533"/>
                      <a:pt x="1819952" y="956139"/>
                      <a:pt x="1806482" y="825290"/>
                    </a:cubicBezTo>
                    <a:cubicBezTo>
                      <a:pt x="1793012" y="694442"/>
                      <a:pt x="2145149" y="172972"/>
                      <a:pt x="2291391" y="340381"/>
                    </a:cubicBezTo>
                    <a:cubicBezTo>
                      <a:pt x="2437633" y="507790"/>
                      <a:pt x="2560785" y="1618079"/>
                      <a:pt x="2683936" y="1829745"/>
                    </a:cubicBezTo>
                    <a:cubicBezTo>
                      <a:pt x="2807087" y="2041411"/>
                      <a:pt x="2972573" y="1897093"/>
                      <a:pt x="3030300" y="1610381"/>
                    </a:cubicBezTo>
                    <a:cubicBezTo>
                      <a:pt x="3088027" y="1323669"/>
                      <a:pt x="3495967" y="355775"/>
                      <a:pt x="3030300" y="109472"/>
                    </a:cubicBezTo>
                    <a:cubicBezTo>
                      <a:pt x="2564633" y="-136831"/>
                      <a:pt x="707739" y="105623"/>
                      <a:pt x="236300" y="132563"/>
                    </a:cubicBezTo>
                    <a:cubicBezTo>
                      <a:pt x="-235139" y="159502"/>
                      <a:pt x="130467" y="226851"/>
                      <a:pt x="213209" y="282654"/>
                    </a:cubicBezTo>
                    <a:close/>
                  </a:path>
                </a:pathLst>
              </a:custGeom>
              <a:solidFill>
                <a:srgbClr val="C0504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6507164" y="1924008"/>
                <a:ext cx="0" cy="3504873"/>
              </a:xfrm>
              <a:prstGeom prst="lin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6312691" y="5214936"/>
                <a:ext cx="5669973" cy="2"/>
              </a:xfrm>
              <a:prstGeom prst="lin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5" name="Cross 4"/>
            <p:cNvSpPr/>
            <p:nvPr/>
          </p:nvSpPr>
          <p:spPr>
            <a:xfrm>
              <a:off x="7740566" y="3446558"/>
              <a:ext cx="357101" cy="357101"/>
            </a:xfrm>
            <a:prstGeom prst="plus">
              <a:avLst>
                <a:gd name="adj" fmla="val 44355"/>
              </a:avLst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21307" y="47040"/>
            <a:ext cx="1206751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Using LIME to explain a complex model’s prediction for input x</a:t>
            </a:r>
            <a:r>
              <a:rPr lang="en-US" baseline="-25000" dirty="0" smtClean="0"/>
              <a:t>i</a:t>
            </a:r>
            <a:endParaRPr lang="en-US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21307" y="1600206"/>
            <a:ext cx="633863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smtClean="0">
                <a:cs typeface="Museo Sans 700"/>
              </a:rPr>
              <a:t>Sample</a:t>
            </a:r>
            <a:r>
              <a:rPr lang="en-US" dirty="0" smtClean="0"/>
              <a:t> points around x</a:t>
            </a:r>
            <a:r>
              <a:rPr lang="en-US" baseline="-25000" dirty="0" smtClean="0"/>
              <a:t>i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dirty="0" smtClean="0">
                <a:cs typeface="Museo Sans 700"/>
              </a:rPr>
              <a:t>complex model</a:t>
            </a:r>
            <a:r>
              <a:rPr lang="en-US" dirty="0" smtClean="0"/>
              <a:t> to predict labels for each sample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cs typeface="Museo Sans 700"/>
              </a:rPr>
              <a:t>Weigh samples </a:t>
            </a:r>
            <a:r>
              <a:rPr lang="en-US" dirty="0" smtClean="0"/>
              <a:t>according </a:t>
            </a:r>
            <a:br>
              <a:rPr lang="en-US" dirty="0" smtClean="0"/>
            </a:br>
            <a:r>
              <a:rPr lang="en-US" dirty="0" smtClean="0"/>
              <a:t>to distance to x</a:t>
            </a:r>
            <a:r>
              <a:rPr lang="en-US" baseline="-25000" dirty="0" smtClean="0"/>
              <a:t>i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Learn new </a:t>
            </a:r>
            <a:r>
              <a:rPr lang="en-US" dirty="0" smtClean="0">
                <a:cs typeface="Museo Sans 700"/>
              </a:rPr>
              <a:t>simple model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on weighted samples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simple model to </a:t>
            </a:r>
            <a:r>
              <a:rPr lang="en-US" dirty="0" smtClean="0">
                <a:cs typeface="Museo Sans 700"/>
              </a:rPr>
              <a:t>explain</a:t>
            </a:r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841893" y="1742898"/>
            <a:ext cx="637685" cy="3685983"/>
          </a:xfrm>
          <a:prstGeom prst="line">
            <a:avLst/>
          </a:prstGeom>
          <a:noFill/>
          <a:ln w="76200" cap="flat" cmpd="sng" algn="ctr">
            <a:solidFill>
              <a:schemeClr val="accent1"/>
            </a:solidFill>
            <a:prstDash val="dash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6615807" y="2428992"/>
            <a:ext cx="5155946" cy="2735780"/>
            <a:chOff x="6615807" y="2428992"/>
            <a:chExt cx="5155946" cy="2735780"/>
          </a:xfrm>
        </p:grpSpPr>
        <p:grpSp>
          <p:nvGrpSpPr>
            <p:cNvPr id="14" name="Group 13"/>
            <p:cNvGrpSpPr/>
            <p:nvPr/>
          </p:nvGrpSpPr>
          <p:grpSpPr>
            <a:xfrm>
              <a:off x="7442510" y="2428992"/>
              <a:ext cx="4329243" cy="1963002"/>
              <a:chOff x="1921606" y="1899864"/>
              <a:chExt cx="5359133" cy="2429983"/>
            </a:xfrm>
          </p:grpSpPr>
          <p:sp>
            <p:nvSpPr>
              <p:cNvPr id="27" name="Cross 26"/>
              <p:cNvSpPr/>
              <p:nvPr/>
            </p:nvSpPr>
            <p:spPr>
              <a:xfrm>
                <a:off x="2352591" y="2702874"/>
                <a:ext cx="370737" cy="370737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Cross 27"/>
              <p:cNvSpPr/>
              <p:nvPr/>
            </p:nvSpPr>
            <p:spPr>
              <a:xfrm>
                <a:off x="2174441" y="3654595"/>
                <a:ext cx="370737" cy="370737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ross 28"/>
              <p:cNvSpPr/>
              <p:nvPr/>
            </p:nvSpPr>
            <p:spPr>
              <a:xfrm>
                <a:off x="1921606" y="3064592"/>
                <a:ext cx="370737" cy="370737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Cross 29"/>
              <p:cNvSpPr/>
              <p:nvPr/>
            </p:nvSpPr>
            <p:spPr>
              <a:xfrm>
                <a:off x="7185410" y="2270601"/>
                <a:ext cx="95329" cy="95329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Cross 30"/>
              <p:cNvSpPr/>
              <p:nvPr/>
            </p:nvSpPr>
            <p:spPr>
              <a:xfrm>
                <a:off x="6901981" y="4234518"/>
                <a:ext cx="95329" cy="95329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Cross 31"/>
              <p:cNvSpPr/>
              <p:nvPr/>
            </p:nvSpPr>
            <p:spPr>
              <a:xfrm>
                <a:off x="2363821" y="1899864"/>
                <a:ext cx="181357" cy="181357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Cross 32"/>
              <p:cNvSpPr/>
              <p:nvPr/>
            </p:nvSpPr>
            <p:spPr>
              <a:xfrm>
                <a:off x="2723328" y="1946602"/>
                <a:ext cx="181357" cy="181357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Cross 33"/>
              <p:cNvSpPr/>
              <p:nvPr/>
            </p:nvSpPr>
            <p:spPr>
              <a:xfrm>
                <a:off x="5218708" y="3722633"/>
                <a:ext cx="185369" cy="185369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Cross 34"/>
              <p:cNvSpPr/>
              <p:nvPr/>
            </p:nvSpPr>
            <p:spPr>
              <a:xfrm>
                <a:off x="2458308" y="2177916"/>
                <a:ext cx="185369" cy="185369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615807" y="2540001"/>
              <a:ext cx="4225894" cy="2624771"/>
              <a:chOff x="898237" y="2037281"/>
              <a:chExt cx="5231199" cy="3249182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3019420" y="2598300"/>
                <a:ext cx="370737" cy="370737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029475" y="3059298"/>
                <a:ext cx="370737" cy="370737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935837" y="3537266"/>
                <a:ext cx="370737" cy="370737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807725" y="4036665"/>
                <a:ext cx="290536" cy="290536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716335" y="4873363"/>
                <a:ext cx="95329" cy="95329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034107" y="5191134"/>
                <a:ext cx="95329" cy="95329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98237" y="2037281"/>
                <a:ext cx="95329" cy="95329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624343" y="4025331"/>
                <a:ext cx="185369" cy="185369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315052" y="4141832"/>
                <a:ext cx="185369" cy="185369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849429" y="3722635"/>
                <a:ext cx="185369" cy="185369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216008" y="2355053"/>
                <a:ext cx="95329" cy="95329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6494802" y="2309470"/>
            <a:ext cx="5530004" cy="3093929"/>
            <a:chOff x="6494802" y="2309470"/>
            <a:chExt cx="5530004" cy="3093929"/>
          </a:xfrm>
        </p:grpSpPr>
        <p:sp>
          <p:nvSpPr>
            <p:cNvPr id="37" name="Multiply 36"/>
            <p:cNvSpPr/>
            <p:nvPr/>
          </p:nvSpPr>
          <p:spPr>
            <a:xfrm>
              <a:off x="8039883" y="4041210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ultiply 37"/>
            <p:cNvSpPr/>
            <p:nvPr/>
          </p:nvSpPr>
          <p:spPr>
            <a:xfrm>
              <a:off x="8457832" y="4115569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Multiply 38"/>
            <p:cNvSpPr/>
            <p:nvPr/>
          </p:nvSpPr>
          <p:spPr>
            <a:xfrm>
              <a:off x="8171024" y="3655556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Multiply 39"/>
            <p:cNvSpPr/>
            <p:nvPr/>
          </p:nvSpPr>
          <p:spPr>
            <a:xfrm>
              <a:off x="8230474" y="3275046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Multiply 40"/>
            <p:cNvSpPr/>
            <p:nvPr/>
          </p:nvSpPr>
          <p:spPr>
            <a:xfrm>
              <a:off x="8228565" y="2883812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Multiply 41"/>
            <p:cNvSpPr/>
            <p:nvPr/>
          </p:nvSpPr>
          <p:spPr>
            <a:xfrm>
              <a:off x="8717917" y="4019353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ultiply 42"/>
            <p:cNvSpPr/>
            <p:nvPr/>
          </p:nvSpPr>
          <p:spPr>
            <a:xfrm>
              <a:off x="8876841" y="3791995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ultiply 43"/>
            <p:cNvSpPr/>
            <p:nvPr/>
          </p:nvSpPr>
          <p:spPr>
            <a:xfrm>
              <a:off x="10386984" y="4702001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Multiply 44"/>
            <p:cNvSpPr/>
            <p:nvPr/>
          </p:nvSpPr>
          <p:spPr>
            <a:xfrm>
              <a:off x="10670027" y="4948682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Multiply 45"/>
            <p:cNvSpPr/>
            <p:nvPr/>
          </p:nvSpPr>
          <p:spPr>
            <a:xfrm>
              <a:off x="6494802" y="2397632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Multiply 46"/>
            <p:cNvSpPr/>
            <p:nvPr/>
          </p:nvSpPr>
          <p:spPr>
            <a:xfrm>
              <a:off x="6755826" y="2667486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ultiply 47"/>
            <p:cNvSpPr/>
            <p:nvPr/>
          </p:nvSpPr>
          <p:spPr>
            <a:xfrm>
              <a:off x="7943666" y="2312642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Multiply 48"/>
            <p:cNvSpPr/>
            <p:nvPr/>
          </p:nvSpPr>
          <p:spPr>
            <a:xfrm>
              <a:off x="7642950" y="2309470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ultiply 49"/>
            <p:cNvSpPr/>
            <p:nvPr/>
          </p:nvSpPr>
          <p:spPr>
            <a:xfrm>
              <a:off x="7773848" y="2586050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Multiply 50"/>
            <p:cNvSpPr/>
            <p:nvPr/>
          </p:nvSpPr>
          <p:spPr>
            <a:xfrm>
              <a:off x="7703622" y="3024526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Multiply 51"/>
            <p:cNvSpPr/>
            <p:nvPr/>
          </p:nvSpPr>
          <p:spPr>
            <a:xfrm>
              <a:off x="7379794" y="3297010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Multiply 52"/>
            <p:cNvSpPr/>
            <p:nvPr/>
          </p:nvSpPr>
          <p:spPr>
            <a:xfrm>
              <a:off x="7576095" y="3765034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Multiply 53"/>
            <p:cNvSpPr/>
            <p:nvPr/>
          </p:nvSpPr>
          <p:spPr>
            <a:xfrm>
              <a:off x="9946124" y="3791995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Multiply 54"/>
            <p:cNvSpPr/>
            <p:nvPr/>
          </p:nvSpPr>
          <p:spPr>
            <a:xfrm>
              <a:off x="11570089" y="2597805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ultiply 55"/>
            <p:cNvSpPr/>
            <p:nvPr/>
          </p:nvSpPr>
          <p:spPr>
            <a:xfrm>
              <a:off x="11311820" y="4235993"/>
              <a:ext cx="454717" cy="45471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584449" y="2397632"/>
            <a:ext cx="5350436" cy="2945948"/>
            <a:chOff x="6584449" y="2397632"/>
            <a:chExt cx="5350436" cy="2945948"/>
          </a:xfrm>
        </p:grpSpPr>
        <p:grpSp>
          <p:nvGrpSpPr>
            <p:cNvPr id="58" name="Group 57"/>
            <p:cNvGrpSpPr/>
            <p:nvPr/>
          </p:nvGrpSpPr>
          <p:grpSpPr>
            <a:xfrm>
              <a:off x="7379794" y="2397632"/>
              <a:ext cx="4555091" cy="2188849"/>
              <a:chOff x="1921606" y="1899864"/>
              <a:chExt cx="5638708" cy="2709558"/>
            </a:xfrm>
          </p:grpSpPr>
          <p:sp>
            <p:nvSpPr>
              <p:cNvPr id="71" name="Cross 70"/>
              <p:cNvSpPr/>
              <p:nvPr/>
            </p:nvSpPr>
            <p:spPr>
              <a:xfrm>
                <a:off x="2352591" y="2702874"/>
                <a:ext cx="374904" cy="374904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Cross 71"/>
              <p:cNvSpPr/>
              <p:nvPr/>
            </p:nvSpPr>
            <p:spPr>
              <a:xfrm>
                <a:off x="2174441" y="3654595"/>
                <a:ext cx="374904" cy="374904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Cross 72"/>
              <p:cNvSpPr/>
              <p:nvPr/>
            </p:nvSpPr>
            <p:spPr>
              <a:xfrm>
                <a:off x="1921606" y="3064592"/>
                <a:ext cx="374904" cy="374904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Cross 73"/>
              <p:cNvSpPr/>
              <p:nvPr/>
            </p:nvSpPr>
            <p:spPr>
              <a:xfrm>
                <a:off x="7185410" y="2270601"/>
                <a:ext cx="374904" cy="374904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Cross 74"/>
              <p:cNvSpPr/>
              <p:nvPr/>
            </p:nvSpPr>
            <p:spPr>
              <a:xfrm>
                <a:off x="6901981" y="4234518"/>
                <a:ext cx="374904" cy="374904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Cross 75"/>
              <p:cNvSpPr/>
              <p:nvPr/>
            </p:nvSpPr>
            <p:spPr>
              <a:xfrm>
                <a:off x="2363821" y="1899864"/>
                <a:ext cx="374904" cy="374904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Cross 76"/>
              <p:cNvSpPr/>
              <p:nvPr/>
            </p:nvSpPr>
            <p:spPr>
              <a:xfrm>
                <a:off x="2723328" y="1946602"/>
                <a:ext cx="374904" cy="374904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Cross 77"/>
              <p:cNvSpPr/>
              <p:nvPr/>
            </p:nvSpPr>
            <p:spPr>
              <a:xfrm>
                <a:off x="5218708" y="3722633"/>
                <a:ext cx="374904" cy="374904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Cross 78"/>
              <p:cNvSpPr/>
              <p:nvPr/>
            </p:nvSpPr>
            <p:spPr>
              <a:xfrm>
                <a:off x="2458308" y="2177916"/>
                <a:ext cx="374904" cy="374904"/>
              </a:xfrm>
              <a:prstGeom prst="plus">
                <a:avLst>
                  <a:gd name="adj" fmla="val 44355"/>
                </a:avLst>
              </a:prstGeom>
              <a:solidFill>
                <a:srgbClr val="C0504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6584449" y="2492961"/>
              <a:ext cx="4451742" cy="2850619"/>
              <a:chOff x="898237" y="2037281"/>
              <a:chExt cx="5510774" cy="3528757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3019420" y="2598300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029475" y="3059298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2935837" y="3537266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807725" y="4036665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716335" y="4873363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034107" y="5191134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898237" y="2037281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624343" y="4025331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315052" y="4141832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849429" y="3722635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216008" y="2355053"/>
                <a:ext cx="374904" cy="374904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0" name="Freeform 79"/>
          <p:cNvSpPr/>
          <p:nvPr/>
        </p:nvSpPr>
        <p:spPr>
          <a:xfrm>
            <a:off x="3261329" y="5550688"/>
            <a:ext cx="4421609" cy="810979"/>
          </a:xfrm>
          <a:custGeom>
            <a:avLst/>
            <a:gdLst>
              <a:gd name="connsiteX0" fmla="*/ 0 w 4421609"/>
              <a:gd name="connsiteY0" fmla="*/ 125439 h 810979"/>
              <a:gd name="connsiteX1" fmla="*/ 893730 w 4421609"/>
              <a:gd name="connsiteY1" fmla="*/ 689916 h 810979"/>
              <a:gd name="connsiteX2" fmla="*/ 2947740 w 4421609"/>
              <a:gd name="connsiteY2" fmla="*/ 752635 h 810979"/>
              <a:gd name="connsiteX3" fmla="*/ 4421609 w 4421609"/>
              <a:gd name="connsiteY3" fmla="*/ 0 h 81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1609" h="810979">
                <a:moveTo>
                  <a:pt x="0" y="125439"/>
                </a:moveTo>
                <a:cubicBezTo>
                  <a:pt x="201220" y="355411"/>
                  <a:pt x="402440" y="585383"/>
                  <a:pt x="893730" y="689916"/>
                </a:cubicBezTo>
                <a:cubicBezTo>
                  <a:pt x="1385020" y="794449"/>
                  <a:pt x="2359760" y="867621"/>
                  <a:pt x="2947740" y="752635"/>
                </a:cubicBezTo>
                <a:cubicBezTo>
                  <a:pt x="3535720" y="637649"/>
                  <a:pt x="4421609" y="0"/>
                  <a:pt x="4421609" y="0"/>
                </a:cubicBezTo>
              </a:path>
            </a:pathLst>
          </a:custGeom>
          <a:ln w="76200" cmpd="sng">
            <a:solidFill>
              <a:srgbClr val="B0007E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1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6036" y="308094"/>
            <a:ext cx="7247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NimbusRomNo9L-Medi"/>
              </a:rPr>
              <a:t>Interpretable Data Representation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94640" y="1483360"/>
            <a:ext cx="11358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I</a:t>
            </a:r>
            <a:r>
              <a:rPr lang="en-IN" dirty="0" smtClean="0"/>
              <a:t>nterpretable explanations </a:t>
            </a:r>
            <a:r>
              <a:rPr lang="en-US" dirty="0" smtClean="0"/>
              <a:t>need </a:t>
            </a:r>
            <a:r>
              <a:rPr lang="en-US" dirty="0"/>
              <a:t>to use a representation that </a:t>
            </a:r>
            <a:r>
              <a:rPr lang="en-US" dirty="0" smtClean="0"/>
              <a:t>is understandable</a:t>
            </a:r>
            <a:r>
              <a:rPr lang="en-US" dirty="0"/>
              <a:t> </a:t>
            </a:r>
            <a:r>
              <a:rPr lang="en-US" dirty="0" smtClean="0"/>
              <a:t>to </a:t>
            </a:r>
            <a:r>
              <a:rPr lang="en-US" dirty="0"/>
              <a:t>humans, regardless of the actual features used by </a:t>
            </a:r>
            <a:r>
              <a:rPr lang="en-US" dirty="0" smtClean="0"/>
              <a:t>the </a:t>
            </a:r>
            <a:r>
              <a:rPr lang="en-IN" dirty="0" smtClean="0"/>
              <a:t>model.</a:t>
            </a:r>
          </a:p>
          <a:p>
            <a:endParaRPr lang="en-IN" dirty="0"/>
          </a:p>
          <a:p>
            <a:r>
              <a:rPr lang="en-IN" dirty="0"/>
              <a:t>A</a:t>
            </a:r>
            <a:r>
              <a:rPr lang="en-IN" dirty="0" smtClean="0"/>
              <a:t> </a:t>
            </a:r>
            <a:r>
              <a:rPr lang="en-IN" dirty="0"/>
              <a:t>possible interpretable </a:t>
            </a:r>
            <a:r>
              <a:rPr lang="en-IN" dirty="0" smtClean="0"/>
              <a:t>representation </a:t>
            </a:r>
            <a:r>
              <a:rPr lang="en-US" dirty="0" smtClean="0"/>
              <a:t>for </a:t>
            </a:r>
            <a:r>
              <a:rPr lang="en-US" dirty="0"/>
              <a:t>text </a:t>
            </a:r>
            <a:r>
              <a:rPr lang="en-US" dirty="0" smtClean="0"/>
              <a:t>classification </a:t>
            </a:r>
            <a:r>
              <a:rPr lang="en-US" dirty="0"/>
              <a:t>is a binary vector indicating the </a:t>
            </a:r>
            <a:r>
              <a:rPr lang="en-US" dirty="0" smtClean="0"/>
              <a:t>presence </a:t>
            </a:r>
            <a:r>
              <a:rPr lang="en-US" dirty="0"/>
              <a:t>or absence of a word, even though the classier </a:t>
            </a:r>
            <a:r>
              <a:rPr lang="en-US" dirty="0" smtClean="0"/>
              <a:t>may use </a:t>
            </a:r>
            <a:r>
              <a:rPr lang="en-US" dirty="0"/>
              <a:t>more complex (and incomprehensible) features such </a:t>
            </a:r>
            <a:r>
              <a:rPr lang="en-US" dirty="0" smtClean="0"/>
              <a:t>as </a:t>
            </a:r>
            <a:r>
              <a:rPr lang="en-IN" dirty="0" smtClean="0"/>
              <a:t>word </a:t>
            </a:r>
            <a:r>
              <a:rPr lang="en-IN" dirty="0"/>
              <a:t>embeddings</a:t>
            </a:r>
            <a:r>
              <a:rPr lang="en-IN" dirty="0" smtClean="0"/>
              <a:t>.</a:t>
            </a:r>
          </a:p>
          <a:p>
            <a:endParaRPr lang="en-IN" dirty="0"/>
          </a:p>
          <a:p>
            <a:r>
              <a:rPr lang="en-US" dirty="0" smtClean="0"/>
              <a:t>For Image classification</a:t>
            </a:r>
            <a:r>
              <a:rPr lang="en-US" dirty="0"/>
              <a:t>, an </a:t>
            </a:r>
            <a:r>
              <a:rPr lang="en-US" dirty="0" smtClean="0"/>
              <a:t>interpretable </a:t>
            </a:r>
            <a:r>
              <a:rPr lang="en-US" dirty="0"/>
              <a:t>representation may be a binary vector </a:t>
            </a:r>
            <a:r>
              <a:rPr lang="en-US" dirty="0" smtClean="0"/>
              <a:t>indicating the presence </a:t>
            </a:r>
            <a:r>
              <a:rPr lang="en-US" dirty="0"/>
              <a:t>or </a:t>
            </a:r>
            <a:r>
              <a:rPr lang="en-US" dirty="0" smtClean="0"/>
              <a:t>absence </a:t>
            </a:r>
            <a:r>
              <a:rPr lang="en-US" dirty="0"/>
              <a:t>of a contiguous patch of </a:t>
            </a:r>
            <a:r>
              <a:rPr lang="en-US" dirty="0" smtClean="0"/>
              <a:t>similar pixels </a:t>
            </a:r>
            <a:r>
              <a:rPr lang="en-US" dirty="0"/>
              <a:t>(a super-pixel), while the </a:t>
            </a:r>
            <a:r>
              <a:rPr lang="en-US" dirty="0" smtClean="0"/>
              <a:t>classier </a:t>
            </a:r>
            <a:r>
              <a:rPr lang="en-US" dirty="0"/>
              <a:t>may represent </a:t>
            </a:r>
            <a:r>
              <a:rPr lang="en-US" dirty="0" smtClean="0"/>
              <a:t>the image </a:t>
            </a:r>
            <a:r>
              <a:rPr lang="en-US" dirty="0"/>
              <a:t>as a tensor with three color channels per </a:t>
            </a:r>
            <a:r>
              <a:rPr lang="en-US" dirty="0" smtClean="0"/>
              <a:t>pixel.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7165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Interpretable representations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6759" y="1690688"/>
            <a:ext cx="4692475" cy="4848224"/>
            <a:chOff x="205740" y="1690688"/>
            <a:chExt cx="4692475" cy="4848224"/>
          </a:xfrm>
        </p:grpSpPr>
        <p:grpSp>
          <p:nvGrpSpPr>
            <p:cNvPr id="5" name="Group 4"/>
            <p:cNvGrpSpPr/>
            <p:nvPr/>
          </p:nvGrpSpPr>
          <p:grpSpPr>
            <a:xfrm>
              <a:off x="499434" y="2029501"/>
              <a:ext cx="4398781" cy="4028358"/>
              <a:chOff x="838200" y="2113280"/>
              <a:chExt cx="4398781" cy="4028358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838200" y="2113280"/>
                <a:ext cx="4398781" cy="1727200"/>
                <a:chOff x="838200" y="2113280"/>
                <a:chExt cx="4398781" cy="1727200"/>
              </a:xfrm>
            </p:grpSpPr>
            <p:sp>
              <p:nvSpPr>
                <p:cNvPr id="32" name="Shape 283"/>
                <p:cNvSpPr txBox="1"/>
                <p:nvPr/>
              </p:nvSpPr>
              <p:spPr>
                <a:xfrm>
                  <a:off x="838200" y="2113280"/>
                  <a:ext cx="4390133" cy="1337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lang="en" sz="3600" dirty="0"/>
                    <a:t>x (</a:t>
                  </a:r>
                  <a:r>
                    <a:rPr lang="en" sz="3600" dirty="0" err="1"/>
                    <a:t>embeddings</a:t>
                  </a:r>
                  <a:r>
                    <a:rPr lang="en" sz="3600" dirty="0"/>
                    <a:t>)</a:t>
                  </a:r>
                </a:p>
              </p:txBody>
            </p:sp>
            <p:sp>
              <p:nvSpPr>
                <p:cNvPr id="33" name="Shape 284"/>
                <p:cNvSpPr/>
                <p:nvPr/>
              </p:nvSpPr>
              <p:spPr>
                <a:xfrm>
                  <a:off x="838200" y="3124023"/>
                  <a:ext cx="716378" cy="716378"/>
                </a:xfrm>
                <a:prstGeom prst="rect">
                  <a:avLst/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>
                    <a:spcBef>
                      <a:spcPts val="0"/>
                    </a:spcBef>
                    <a:buNone/>
                  </a:pPr>
                  <a:r>
                    <a:rPr lang="en"/>
                    <a:t>0.5</a:t>
                  </a:r>
                </a:p>
              </p:txBody>
            </p:sp>
            <p:sp>
              <p:nvSpPr>
                <p:cNvPr id="34" name="Shape 285"/>
                <p:cNvSpPr/>
                <p:nvPr/>
              </p:nvSpPr>
              <p:spPr>
                <a:xfrm>
                  <a:off x="1554578" y="3124023"/>
                  <a:ext cx="716378" cy="716378"/>
                </a:xfrm>
                <a:prstGeom prst="rect">
                  <a:avLst/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>
                    <a:spcBef>
                      <a:spcPts val="0"/>
                    </a:spcBef>
                    <a:buNone/>
                  </a:pPr>
                  <a:r>
                    <a:rPr lang="en"/>
                    <a:t>0.3</a:t>
                  </a:r>
                </a:p>
              </p:txBody>
            </p:sp>
            <p:sp>
              <p:nvSpPr>
                <p:cNvPr id="35" name="Shape 286"/>
                <p:cNvSpPr/>
                <p:nvPr/>
              </p:nvSpPr>
              <p:spPr>
                <a:xfrm>
                  <a:off x="2270955" y="3124023"/>
                  <a:ext cx="716378" cy="716378"/>
                </a:xfrm>
                <a:prstGeom prst="rect">
                  <a:avLst/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>
                    <a:spcBef>
                      <a:spcPts val="0"/>
                    </a:spcBef>
                    <a:buNone/>
                  </a:pPr>
                  <a:r>
                    <a:rPr lang="en"/>
                    <a:t>1.3</a:t>
                  </a:r>
                </a:p>
              </p:txBody>
            </p:sp>
            <p:sp>
              <p:nvSpPr>
                <p:cNvPr id="36" name="Shape 287"/>
                <p:cNvSpPr/>
                <p:nvPr/>
              </p:nvSpPr>
              <p:spPr>
                <a:xfrm>
                  <a:off x="2987333" y="3124102"/>
                  <a:ext cx="716378" cy="716378"/>
                </a:xfrm>
                <a:prstGeom prst="rect">
                  <a:avLst/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>
                    <a:spcBef>
                      <a:spcPts val="0"/>
                    </a:spcBef>
                    <a:buNone/>
                  </a:pPr>
                  <a:r>
                    <a:rPr lang="en"/>
                    <a:t>4.4</a:t>
                  </a:r>
                </a:p>
              </p:txBody>
            </p:sp>
            <p:sp>
              <p:nvSpPr>
                <p:cNvPr id="37" name="Shape 288"/>
                <p:cNvSpPr/>
                <p:nvPr/>
              </p:nvSpPr>
              <p:spPr>
                <a:xfrm>
                  <a:off x="3703710" y="3124023"/>
                  <a:ext cx="716378" cy="716378"/>
                </a:xfrm>
                <a:prstGeom prst="rect">
                  <a:avLst/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>
                    <a:spcBef>
                      <a:spcPts val="0"/>
                    </a:spcBef>
                    <a:buNone/>
                  </a:pPr>
                  <a:r>
                    <a:rPr lang="en"/>
                    <a:t>1.1</a:t>
                  </a:r>
                </a:p>
              </p:txBody>
            </p:sp>
            <p:sp>
              <p:nvSpPr>
                <p:cNvPr id="38" name="Shape 289"/>
                <p:cNvSpPr txBox="1"/>
                <p:nvPr/>
              </p:nvSpPr>
              <p:spPr>
                <a:xfrm>
                  <a:off x="4520603" y="3124102"/>
                  <a:ext cx="716378" cy="7163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>
                    <a:spcBef>
                      <a:spcPts val="0"/>
                    </a:spcBef>
                    <a:buNone/>
                  </a:pPr>
                  <a:r>
                    <a:rPr lang="en"/>
                    <a:t>...</a:t>
                  </a:r>
                </a:p>
              </p:txBody>
            </p:sp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114"/>
              <a:stretch/>
            </p:blipFill>
            <p:spPr>
              <a:xfrm>
                <a:off x="1648533" y="4110990"/>
                <a:ext cx="1713630" cy="2030648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205740" y="1690688"/>
              <a:ext cx="4692475" cy="48482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9" r="2272" b="30306"/>
          <a:stretch/>
        </p:blipFill>
        <p:spPr>
          <a:xfrm>
            <a:off x="8947390" y="3931205"/>
            <a:ext cx="970383" cy="1627040"/>
          </a:xfrm>
        </p:spPr>
      </p:pic>
      <p:pic>
        <p:nvPicPr>
          <p:cNvPr id="23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3" t="78700" r="6247" b="11708"/>
          <a:stretch/>
        </p:blipFill>
        <p:spPr>
          <a:xfrm>
            <a:off x="9096679" y="5761445"/>
            <a:ext cx="671804" cy="223935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7882660" y="3873428"/>
            <a:ext cx="618877" cy="1263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7884160" y="2113280"/>
            <a:ext cx="6509285" cy="1540756"/>
            <a:chOff x="7884160" y="2113280"/>
            <a:chExt cx="6509285" cy="1540756"/>
          </a:xfrm>
        </p:grpSpPr>
        <p:sp>
          <p:nvSpPr>
            <p:cNvPr id="31" name="Shape 282"/>
            <p:cNvSpPr txBox="1"/>
            <p:nvPr/>
          </p:nvSpPr>
          <p:spPr>
            <a:xfrm>
              <a:off x="8501537" y="2113280"/>
              <a:ext cx="5891908" cy="133755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3600" dirty="0"/>
                <a:t>x' (words)</a:t>
              </a:r>
            </a:p>
          </p:txBody>
        </p:sp>
        <p:sp>
          <p:nvSpPr>
            <p:cNvPr id="39" name="Shape 290"/>
            <p:cNvSpPr txBox="1"/>
            <p:nvPr/>
          </p:nvSpPr>
          <p:spPr>
            <a:xfrm>
              <a:off x="7884160" y="3024539"/>
              <a:ext cx="3523340" cy="62949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2500" dirty="0"/>
                <a:t>This is a horrible movie.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7042120" y="1690688"/>
            <a:ext cx="4692475" cy="4848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95963" y="5782831"/>
            <a:ext cx="7216856" cy="731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</a:rPr>
              <a:t>This is what we perturb, and this is what we use </a:t>
            </a:r>
          </a:p>
          <a:p>
            <a:r>
              <a:rPr lang="en-US" sz="2600" dirty="0">
                <a:solidFill>
                  <a:schemeClr val="tx1"/>
                </a:solidFill>
              </a:rPr>
              <a:t>in the interpretable approximation</a:t>
            </a:r>
          </a:p>
          <a:p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Interpretable representation: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00800" y="1690688"/>
            <a:ext cx="5791200" cy="4848224"/>
            <a:chOff x="6400800" y="1690688"/>
            <a:chExt cx="5791200" cy="4848224"/>
          </a:xfrm>
        </p:grpSpPr>
        <p:sp>
          <p:nvSpPr>
            <p:cNvPr id="7" name="Shape 296"/>
            <p:cNvSpPr txBox="1"/>
            <p:nvPr/>
          </p:nvSpPr>
          <p:spPr>
            <a:xfrm>
              <a:off x="6583850" y="1708924"/>
              <a:ext cx="5608150" cy="843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600" dirty="0"/>
                <a:t>x' </a:t>
              </a:r>
              <a:r>
                <a:rPr lang="en" sz="3600" dirty="0" smtClean="0"/>
                <a:t>(</a:t>
              </a:r>
              <a:r>
                <a:rPr lang="en-US" sz="3600" dirty="0" smtClean="0"/>
                <a:t>contiguous </a:t>
              </a:r>
              <a:r>
                <a:rPr lang="en" sz="3600" dirty="0" err="1" smtClean="0"/>
                <a:t>superpixels</a:t>
              </a:r>
              <a:r>
                <a:rPr lang="en" sz="3600" dirty="0"/>
                <a:t>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004" y="2450891"/>
              <a:ext cx="2382078" cy="234543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400800" y="1690688"/>
              <a:ext cx="5254441" cy="48482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6759" y="1690688"/>
            <a:ext cx="5254441" cy="4866460"/>
            <a:chOff x="536759" y="1690688"/>
            <a:chExt cx="5254441" cy="4866460"/>
          </a:xfrm>
        </p:grpSpPr>
        <p:sp>
          <p:nvSpPr>
            <p:cNvPr id="8" name="Shape 297"/>
            <p:cNvSpPr txBox="1"/>
            <p:nvPr/>
          </p:nvSpPr>
          <p:spPr>
            <a:xfrm>
              <a:off x="590680" y="1708924"/>
              <a:ext cx="5200520" cy="140003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600" dirty="0"/>
                <a:t>x (3 color </a:t>
              </a:r>
              <a:r>
                <a:rPr lang="en" sz="3600" dirty="0" smtClean="0"/>
                <a:t>channels  </a:t>
              </a:r>
              <a:r>
                <a:rPr lang="en-US" sz="3600" dirty="0" smtClean="0"/>
                <a:t>/ </a:t>
              </a:r>
              <a:r>
                <a:rPr lang="en" sz="3600" dirty="0" smtClean="0"/>
                <a:t>pixel</a:t>
              </a:r>
              <a:r>
                <a:rPr lang="en" sz="3600" dirty="0"/>
                <a:t>)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2940" y="2470770"/>
              <a:ext cx="2382078" cy="234543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6759" y="1690688"/>
              <a:ext cx="5254441" cy="48482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14"/>
            <a:stretch/>
          </p:blipFill>
          <p:spPr>
            <a:xfrm>
              <a:off x="2307164" y="4526500"/>
              <a:ext cx="1713630" cy="2030648"/>
            </a:xfrm>
            <a:prstGeom prst="rect">
              <a:avLst/>
            </a:prstGeom>
          </p:spPr>
        </p:pic>
      </p:grpSp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9" r="2272" b="30306"/>
          <a:stretch/>
        </p:blipFill>
        <p:spPr>
          <a:xfrm>
            <a:off x="8669851" y="4546747"/>
            <a:ext cx="970383" cy="1627040"/>
          </a:xfr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3" t="78700" r="6247" b="11708"/>
          <a:stretch/>
        </p:blipFill>
        <p:spPr>
          <a:xfrm>
            <a:off x="8838261" y="6178888"/>
            <a:ext cx="671804" cy="2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633693"/>
              </p:ext>
            </p:extLst>
          </p:nvPr>
        </p:nvGraphicFramePr>
        <p:xfrm>
          <a:off x="4636860" y="1511784"/>
          <a:ext cx="3572859" cy="5030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4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Perturbed</a:t>
                      </a:r>
                      <a:r>
                        <a:rPr lang="en-US" baseline="0" dirty="0" smtClean="0"/>
                        <a:t> Instances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P(Labrador)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1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10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10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example - images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444304" y="2380881"/>
            <a:ext cx="3194481" cy="2637719"/>
            <a:chOff x="444304" y="2380881"/>
            <a:chExt cx="3194481" cy="2637719"/>
          </a:xfrm>
        </p:grpSpPr>
        <p:sp>
          <p:nvSpPr>
            <p:cNvPr id="9" name="Shape 317"/>
            <p:cNvSpPr txBox="1"/>
            <p:nvPr/>
          </p:nvSpPr>
          <p:spPr>
            <a:xfrm>
              <a:off x="444304" y="4525332"/>
              <a:ext cx="3194481" cy="49326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2400" dirty="0" smtClean="0"/>
                <a:t>Original Image</a:t>
              </a:r>
              <a:r>
                <a:rPr lang="en" sz="2400" dirty="0" smtClean="0"/>
                <a:t>  </a:t>
              </a:r>
              <a:endParaRPr lang="en-US" sz="2400" dirty="0" smtClean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458" y="2380881"/>
              <a:ext cx="2168175" cy="213481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26" y="3494627"/>
            <a:ext cx="1485900" cy="1463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26" y="2007070"/>
            <a:ext cx="1485900" cy="14630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19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914317" y="2373466"/>
            <a:ext cx="1040967" cy="730249"/>
            <a:chOff x="5903841" y="2799730"/>
            <a:chExt cx="1040967" cy="730249"/>
          </a:xfrm>
        </p:grpSpPr>
        <p:sp>
          <p:nvSpPr>
            <p:cNvPr id="18" name="Shape 318"/>
            <p:cNvSpPr/>
            <p:nvPr/>
          </p:nvSpPr>
          <p:spPr>
            <a:xfrm>
              <a:off x="5903841" y="2799730"/>
              <a:ext cx="1040967" cy="371912"/>
            </a:xfrm>
            <a:prstGeom prst="rect">
              <a:avLst/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22499" y="316064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0.92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970246" y="3861023"/>
            <a:ext cx="929109" cy="730249"/>
            <a:chOff x="5903841" y="2799730"/>
            <a:chExt cx="929109" cy="730249"/>
          </a:xfrm>
        </p:grpSpPr>
        <p:sp>
          <p:nvSpPr>
            <p:cNvPr id="31" name="Shape 318"/>
            <p:cNvSpPr/>
            <p:nvPr/>
          </p:nvSpPr>
          <p:spPr>
            <a:xfrm>
              <a:off x="5903841" y="2799730"/>
              <a:ext cx="45719" cy="360917"/>
            </a:xfrm>
            <a:prstGeom prst="rect">
              <a:avLst/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22499" y="316064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0.001</a:t>
              </a:r>
              <a:endParaRPr lang="en-US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727" y="5018599"/>
            <a:ext cx="1485899" cy="146304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028755" y="5384994"/>
            <a:ext cx="812090" cy="730250"/>
            <a:chOff x="5903841" y="2799729"/>
            <a:chExt cx="812090" cy="730250"/>
          </a:xfrm>
        </p:grpSpPr>
        <p:sp>
          <p:nvSpPr>
            <p:cNvPr id="36" name="Shape 318"/>
            <p:cNvSpPr/>
            <p:nvPr/>
          </p:nvSpPr>
          <p:spPr>
            <a:xfrm>
              <a:off x="5903841" y="2799729"/>
              <a:ext cx="296597" cy="374904"/>
            </a:xfrm>
            <a:prstGeom prst="rect">
              <a:avLst/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22499" y="316064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0.34</a:t>
              </a:r>
              <a:endParaRPr lang="en-US" dirty="0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793959" y="4950037"/>
            <a:ext cx="2631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/>
              <a:t>P(</a:t>
            </a:r>
            <a:r>
              <a:rPr lang="en-US" sz="2400" dirty="0" err="1"/>
              <a:t>labrador</a:t>
            </a:r>
            <a:r>
              <a:rPr lang="en" sz="2400" dirty="0"/>
              <a:t>)  </a:t>
            </a:r>
            <a:r>
              <a:rPr lang="en-US" sz="2400" dirty="0"/>
              <a:t>= 0.21</a:t>
            </a:r>
            <a:r>
              <a:rPr lang="en" sz="2400" dirty="0"/>
              <a:t> 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3403151" y="3544832"/>
            <a:ext cx="93427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18658056">
            <a:off x="8487720" y="3207198"/>
            <a:ext cx="93427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5400000">
            <a:off x="10281570" y="3685394"/>
            <a:ext cx="496711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9402351" y="1148013"/>
            <a:ext cx="2261068" cy="2524747"/>
            <a:chOff x="9402351" y="1148013"/>
            <a:chExt cx="2261068" cy="252474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88184" y="1148013"/>
              <a:ext cx="1889403" cy="1803521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9402351" y="2841763"/>
              <a:ext cx="226106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dirty="0" smtClean="0"/>
                <a:t>Locally weighted</a:t>
              </a:r>
            </a:p>
            <a:p>
              <a:pPr lvl="0" algn="ctr"/>
              <a:r>
                <a:rPr lang="en-US" sz="2400" dirty="0" smtClean="0"/>
                <a:t>regression</a:t>
              </a:r>
              <a:endParaRPr lang="en" sz="24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431894" y="4196877"/>
            <a:ext cx="2201982" cy="2570764"/>
            <a:chOff x="9431894" y="4196877"/>
            <a:chExt cx="2201982" cy="2570764"/>
          </a:xfrm>
        </p:grpSpPr>
        <p:pic>
          <p:nvPicPr>
            <p:cNvPr id="39" name="Shape 357"/>
            <p:cNvPicPr preferRelativeResize="0">
              <a:picLocks noChangeAspect="1"/>
            </p:cNvPicPr>
            <p:nvPr/>
          </p:nvPicPr>
          <p:blipFill rotWithShape="1">
            <a:blip r:embed="rId7">
              <a:alphaModFix/>
            </a:blip>
            <a:srcRect l="74723" t="4392" b="32764"/>
            <a:stretch/>
          </p:blipFill>
          <p:spPr>
            <a:xfrm>
              <a:off x="9431894" y="4196877"/>
              <a:ext cx="2201982" cy="21305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46"/>
            <p:cNvSpPr/>
            <p:nvPr/>
          </p:nvSpPr>
          <p:spPr>
            <a:xfrm>
              <a:off x="9706954" y="6305976"/>
              <a:ext cx="16518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smtClean="0"/>
                <a:t>Explanation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5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2467"/>
            <a:ext cx="10515600" cy="1325563"/>
          </a:xfrm>
        </p:spPr>
        <p:txBody>
          <a:bodyPr/>
          <a:lstStyle/>
          <a:p>
            <a:r>
              <a:rPr lang="en-US" dirty="0" smtClean="0"/>
              <a:t>How to build an application with 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2</a:t>
            </a:fld>
            <a:endParaRPr lang="en-US"/>
          </a:p>
        </p:txBody>
      </p:sp>
      <p:sp>
        <p:nvSpPr>
          <p:cNvPr id="5" name="Magnetic Disk 4"/>
          <p:cNvSpPr/>
          <p:nvPr/>
        </p:nvSpPr>
        <p:spPr>
          <a:xfrm>
            <a:off x="267540" y="1534886"/>
            <a:ext cx="1346396" cy="1579624"/>
          </a:xfrm>
          <a:prstGeom prst="flowChartMagneticDisk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/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Data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60480" y="1613734"/>
            <a:ext cx="2746866" cy="2260904"/>
            <a:chOff x="2034963" y="1241248"/>
            <a:chExt cx="3165254" cy="2605273"/>
          </a:xfrm>
        </p:grpSpPr>
        <p:sp>
          <p:nvSpPr>
            <p:cNvPr id="7" name="Right Arrow 6"/>
            <p:cNvSpPr/>
            <p:nvPr/>
          </p:nvSpPr>
          <p:spPr>
            <a:xfrm>
              <a:off x="2034963" y="1674803"/>
              <a:ext cx="1310151" cy="1060173"/>
            </a:xfrm>
            <a:prstGeom prst="rightArrow">
              <a:avLst/>
            </a:prstGeom>
            <a:solidFill>
              <a:schemeClr val="accent5">
                <a:alpha val="6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489373" y="1241248"/>
              <a:ext cx="1710844" cy="2605273"/>
              <a:chOff x="352148" y="1888611"/>
              <a:chExt cx="1283467" cy="1953955"/>
            </a:xfrm>
          </p:grpSpPr>
          <p:pic>
            <p:nvPicPr>
              <p:cNvPr id="9" name="pasted-image.pd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17564" y="1888611"/>
                <a:ext cx="797620" cy="8497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52148" y="2685503"/>
                <a:ext cx="1283467" cy="1157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700" dirty="0">
                    <a:latin typeface="Calibri" charset="0"/>
                    <a:ea typeface="Calibri" charset="0"/>
                    <a:cs typeface="Calibri" charset="0"/>
                  </a:rPr>
                  <a:t>Machine </a:t>
                </a:r>
                <a:br>
                  <a:rPr lang="en-US" sz="2700" dirty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sz="2700" dirty="0">
                    <a:latin typeface="Calibri" charset="0"/>
                    <a:ea typeface="Calibri" charset="0"/>
                    <a:cs typeface="Calibri" charset="0"/>
                  </a:rPr>
                  <a:t>learning </a:t>
                </a:r>
                <a:br>
                  <a:rPr lang="en-US" sz="2700" dirty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sz="2700" dirty="0">
                    <a:latin typeface="Calibri" charset="0"/>
                    <a:ea typeface="Calibri" charset="0"/>
                    <a:cs typeface="Calibri" charset="0"/>
                  </a:rPr>
                  <a:t>model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9862801" y="1612161"/>
            <a:ext cx="2102725" cy="2004075"/>
            <a:chOff x="6720370" y="2305016"/>
            <a:chExt cx="2423630" cy="230932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266451" y="2651125"/>
              <a:ext cx="877549" cy="133826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5400000">
              <a:off x="5884980" y="3140406"/>
              <a:ext cx="2309325" cy="63854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3000" dirty="0" smtClean="0">
                  <a:latin typeface="Calibri" charset="0"/>
                  <a:ea typeface="Calibri" charset="0"/>
                  <a:cs typeface="Calibri" charset="0"/>
                </a:rPr>
                <a:t>Application</a:t>
              </a:r>
              <a:endParaRPr lang="en-US" sz="30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27513" y="1682553"/>
            <a:ext cx="3407268" cy="1695059"/>
            <a:chOff x="5504457" y="1387210"/>
            <a:chExt cx="3926245" cy="1953242"/>
          </a:xfrm>
        </p:grpSpPr>
        <p:grpSp>
          <p:nvGrpSpPr>
            <p:cNvPr id="15" name="Group 14"/>
            <p:cNvGrpSpPr/>
            <p:nvPr/>
          </p:nvGrpSpPr>
          <p:grpSpPr>
            <a:xfrm>
              <a:off x="6958458" y="1387210"/>
              <a:ext cx="2472244" cy="1953242"/>
              <a:chOff x="3345725" y="3517240"/>
              <a:chExt cx="1854666" cy="1464931"/>
            </a:xfrm>
          </p:grpSpPr>
          <p:pic>
            <p:nvPicPr>
              <p:cNvPr id="17" name="pasted-image.tif"/>
              <p:cNvPicPr/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stretch>
                <a:fillRect/>
              </a:stretch>
            </p:blipFill>
            <p:spPr>
              <a:xfrm>
                <a:off x="3849506" y="3517240"/>
                <a:ext cx="1012735" cy="666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345725" y="4184196"/>
                <a:ext cx="1854666" cy="797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700" dirty="0">
                    <a:latin typeface="Calibri" charset="0"/>
                    <a:ea typeface="Calibri" charset="0"/>
                    <a:cs typeface="Calibri" charset="0"/>
                  </a:rPr>
                  <a:t>Predictions &amp; </a:t>
                </a:r>
              </a:p>
              <a:p>
                <a:pPr algn="ctr"/>
                <a:r>
                  <a:rPr lang="en-US" sz="2700" dirty="0">
                    <a:latin typeface="Calibri" charset="0"/>
                    <a:ea typeface="Calibri" charset="0"/>
                    <a:cs typeface="Calibri" charset="0"/>
                  </a:rPr>
                  <a:t>decisions</a:t>
                </a:r>
              </a:p>
            </p:txBody>
          </p:sp>
        </p:grpSp>
        <p:sp>
          <p:nvSpPr>
            <p:cNvPr id="16" name="Right Arrow 15"/>
            <p:cNvSpPr/>
            <p:nvPr/>
          </p:nvSpPr>
          <p:spPr>
            <a:xfrm>
              <a:off x="5504457" y="1674803"/>
              <a:ext cx="1310151" cy="1060173"/>
            </a:xfrm>
            <a:prstGeom prst="rightArrow">
              <a:avLst/>
            </a:prstGeom>
            <a:solidFill>
              <a:schemeClr val="accent5">
                <a:alpha val="6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382731" y="2191422"/>
            <a:ext cx="837541" cy="688777"/>
            <a:chOff x="6276701" y="4004235"/>
            <a:chExt cx="1075815" cy="898277"/>
          </a:xfrm>
        </p:grpSpPr>
        <p:sp>
          <p:nvSpPr>
            <p:cNvPr id="20" name="Right Arrow 19"/>
            <p:cNvSpPr/>
            <p:nvPr/>
          </p:nvSpPr>
          <p:spPr>
            <a:xfrm>
              <a:off x="6814609" y="4004235"/>
              <a:ext cx="537907" cy="898276"/>
            </a:xfrm>
            <a:prstGeom prst="rightArrow">
              <a:avLst/>
            </a:prstGeom>
            <a:solidFill>
              <a:schemeClr val="accent5">
                <a:alpha val="6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10800000">
              <a:off x="6276701" y="4004236"/>
              <a:ext cx="537907" cy="898276"/>
            </a:xfrm>
            <a:prstGeom prst="rightArrow">
              <a:avLst/>
            </a:prstGeom>
            <a:solidFill>
              <a:schemeClr val="accent5">
                <a:alpha val="6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60339" y="4069621"/>
            <a:ext cx="3671322" cy="2571019"/>
            <a:chOff x="4420641" y="3842339"/>
            <a:chExt cx="3742924" cy="2962623"/>
          </a:xfrm>
        </p:grpSpPr>
        <p:sp>
          <p:nvSpPr>
            <p:cNvPr id="23" name="Right Brace 22"/>
            <p:cNvSpPr/>
            <p:nvPr/>
          </p:nvSpPr>
          <p:spPr>
            <a:xfrm rot="5400000">
              <a:off x="6114565" y="2464061"/>
              <a:ext cx="386014" cy="3142569"/>
            </a:xfrm>
            <a:prstGeom prst="rightBrac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24" name="Diagram 23"/>
            <p:cNvGraphicFramePr/>
            <p:nvPr>
              <p:extLst>
                <p:ext uri="{D42A27DB-BD31-4B8C-83A1-F6EECF244321}">
                  <p14:modId xmlns:p14="http://schemas.microsoft.com/office/powerpoint/2010/main" val="1206022409"/>
                </p:ext>
              </p:extLst>
            </p:nvPr>
          </p:nvGraphicFramePr>
          <p:xfrm>
            <a:off x="4420641" y="4332939"/>
            <a:ext cx="3742924" cy="24720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023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LIME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647984-1A5B-6F4C-AABC-F46E5AEF89B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926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 fontScale="90000"/>
          </a:bodyPr>
          <a:lstStyle/>
          <a:p>
            <a:r>
              <a:rPr lang="en-IN" dirty="0"/>
              <a:t>Fidelity-Interpretability Trade-off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8720"/>
            <a:ext cx="10515600" cy="4988243"/>
          </a:xfrm>
        </p:spPr>
        <p:txBody>
          <a:bodyPr/>
          <a:lstStyle/>
          <a:p>
            <a:r>
              <a:rPr lang="en-US" dirty="0"/>
              <a:t>Formally, we </a:t>
            </a:r>
            <a:r>
              <a:rPr lang="en-US" dirty="0" smtClean="0"/>
              <a:t>define </a:t>
            </a:r>
            <a:r>
              <a:rPr lang="en-US" dirty="0"/>
              <a:t>an explanation as a model g </a:t>
            </a:r>
            <a:r>
              <a:rPr lang="en-US" dirty="0" smtClean="0"/>
              <a:t>€ G, where </a:t>
            </a:r>
            <a:r>
              <a:rPr lang="en-US" dirty="0"/>
              <a:t>G is a class of potentially interpretable models, </a:t>
            </a:r>
            <a:r>
              <a:rPr lang="en-US" dirty="0" smtClean="0"/>
              <a:t>such as </a:t>
            </a:r>
            <a:r>
              <a:rPr lang="en-US" dirty="0"/>
              <a:t>linear models, decision </a:t>
            </a:r>
            <a:r>
              <a:rPr lang="en-US" dirty="0" smtClean="0"/>
              <a:t>trees.</a:t>
            </a:r>
          </a:p>
          <a:p>
            <a:r>
              <a:rPr lang="en-IN" dirty="0" smtClean="0"/>
              <a:t>The domain of g is                  , g acts over absence/presence of interpretable components.</a:t>
            </a:r>
          </a:p>
          <a:p>
            <a:r>
              <a:rPr lang="en-IN" dirty="0" smtClean="0"/>
              <a:t>Not all </a:t>
            </a:r>
            <a:r>
              <a:rPr lang="en-US" dirty="0"/>
              <a:t>g € </a:t>
            </a:r>
            <a:r>
              <a:rPr lang="en-US" dirty="0" smtClean="0"/>
              <a:t>G may be simple enough for interpretation 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l-GR" dirty="0" smtClean="0"/>
              <a:t>Ω</a:t>
            </a:r>
            <a:r>
              <a:rPr lang="en-IN" dirty="0" smtClean="0"/>
              <a:t>(g) is used to measure complexity of explanation g.</a:t>
            </a:r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r>
              <a:rPr lang="en-IN" dirty="0" err="1" smtClean="0"/>
              <a:t>Eg</a:t>
            </a:r>
            <a:r>
              <a:rPr lang="en-IN" dirty="0" smtClean="0"/>
              <a:t>: </a:t>
            </a:r>
            <a:r>
              <a:rPr lang="el-GR" dirty="0"/>
              <a:t>Ω</a:t>
            </a:r>
            <a:r>
              <a:rPr lang="en-IN" dirty="0"/>
              <a:t>(g) </a:t>
            </a:r>
            <a:r>
              <a:rPr lang="en-IN" dirty="0" smtClean="0"/>
              <a:t> is depth of tree for decision tree, non-zero weights for interpretable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87" y="2345635"/>
            <a:ext cx="1192185" cy="6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04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8027"/>
            <a:ext cx="10515600" cy="4351338"/>
          </a:xfrm>
        </p:spPr>
        <p:txBody>
          <a:bodyPr/>
          <a:lstStyle/>
          <a:p>
            <a:r>
              <a:rPr lang="en-IN" dirty="0" smtClean="0"/>
              <a:t>Model being explained is f : </a:t>
            </a:r>
          </a:p>
          <a:p>
            <a:r>
              <a:rPr lang="en-US" dirty="0"/>
              <a:t>π</a:t>
            </a:r>
            <a:r>
              <a:rPr lang="en-US" baseline="-25000" dirty="0"/>
              <a:t>x</a:t>
            </a:r>
            <a:r>
              <a:rPr lang="en-US" dirty="0"/>
              <a:t>(z) as a proximity measure between an instance z to x, so as to define locality around x</a:t>
            </a:r>
            <a:r>
              <a:rPr lang="en-US" dirty="0" smtClean="0"/>
              <a:t>.</a:t>
            </a:r>
          </a:p>
          <a:p>
            <a:r>
              <a:rPr lang="en-US" dirty="0"/>
              <a:t>let </a:t>
            </a:r>
            <a:r>
              <a:rPr lang="en-US" dirty="0" smtClean="0"/>
              <a:t>L(f; </a:t>
            </a:r>
            <a:r>
              <a:rPr lang="en-US" dirty="0"/>
              <a:t>g; π</a:t>
            </a:r>
            <a:r>
              <a:rPr lang="en-US" baseline="-25000" dirty="0"/>
              <a:t>x</a:t>
            </a:r>
            <a:r>
              <a:rPr lang="en-US" dirty="0" smtClean="0"/>
              <a:t>) </a:t>
            </a:r>
            <a:r>
              <a:rPr lang="en-US" dirty="0"/>
              <a:t>be a measure </a:t>
            </a:r>
            <a:r>
              <a:rPr lang="en-US" dirty="0" smtClean="0"/>
              <a:t>of how </a:t>
            </a:r>
            <a:r>
              <a:rPr lang="en-US" dirty="0"/>
              <a:t>unfaithful g is in approximating f in the locality </a:t>
            </a:r>
            <a:r>
              <a:rPr lang="en-US" dirty="0" smtClean="0"/>
              <a:t>defined by </a:t>
            </a:r>
            <a:r>
              <a:rPr lang="en-US" dirty="0"/>
              <a:t>π</a:t>
            </a:r>
            <a:r>
              <a:rPr lang="en-US" baseline="-25000" dirty="0"/>
              <a:t>x</a:t>
            </a:r>
            <a:r>
              <a:rPr lang="en-US" dirty="0" smtClean="0"/>
              <a:t>.</a:t>
            </a:r>
          </a:p>
          <a:p>
            <a:endParaRPr lang="en-IN" dirty="0" smtClean="0"/>
          </a:p>
          <a:p>
            <a:r>
              <a:rPr lang="en-IN" dirty="0" smtClean="0"/>
              <a:t>Minimize </a:t>
            </a:r>
            <a:r>
              <a:rPr lang="en-US" dirty="0"/>
              <a:t>L(f; g; π</a:t>
            </a:r>
            <a:r>
              <a:rPr lang="en-US" baseline="-25000" dirty="0"/>
              <a:t>x</a:t>
            </a:r>
            <a:r>
              <a:rPr lang="en-US" dirty="0"/>
              <a:t>) </a:t>
            </a:r>
            <a:r>
              <a:rPr lang="en-IN" dirty="0" smtClean="0"/>
              <a:t>while having :</a:t>
            </a:r>
            <a:r>
              <a:rPr lang="el-GR" dirty="0" smtClean="0"/>
              <a:t>Ω</a:t>
            </a:r>
            <a:r>
              <a:rPr lang="en-IN" dirty="0"/>
              <a:t>(g) </a:t>
            </a:r>
            <a:r>
              <a:rPr lang="en-IN" dirty="0" smtClean="0"/>
              <a:t>be low enough to be interpretable by humans. 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468" y="1246231"/>
            <a:ext cx="1391064" cy="491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306" y="5423834"/>
            <a:ext cx="6330373" cy="10696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 fontScale="90000"/>
          </a:bodyPr>
          <a:lstStyle/>
          <a:p>
            <a:r>
              <a:rPr lang="en-IN" dirty="0"/>
              <a:t>Fidelity-Interpretability Trade-off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8129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396"/>
            <a:ext cx="10331824" cy="1015439"/>
          </a:xfrm>
        </p:spPr>
        <p:txBody>
          <a:bodyPr/>
          <a:lstStyle/>
          <a:p>
            <a:r>
              <a:rPr lang="en-IN" dirty="0" smtClean="0"/>
              <a:t>Sampling for Local Exploration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7959"/>
            <a:ext cx="10515600" cy="48090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</a:t>
            </a:r>
            <a:r>
              <a:rPr lang="en-US" dirty="0"/>
              <a:t>order to learn the local behavior of f as the interpretable inputs vary, we approximate L(f, g, π</a:t>
            </a:r>
            <a:r>
              <a:rPr lang="en-US" baseline="-25000" dirty="0"/>
              <a:t>x</a:t>
            </a:r>
            <a:r>
              <a:rPr lang="en-US" dirty="0" smtClean="0"/>
              <a:t>) </a:t>
            </a:r>
            <a:r>
              <a:rPr lang="en-US" dirty="0"/>
              <a:t>by drawing samples, weighted by </a:t>
            </a:r>
            <a:r>
              <a:rPr lang="en-US" dirty="0" smtClean="0"/>
              <a:t>π</a:t>
            </a:r>
            <a:r>
              <a:rPr lang="en-US" baseline="-25000" dirty="0" smtClean="0"/>
              <a:t>x.</a:t>
            </a:r>
          </a:p>
          <a:p>
            <a:endParaRPr lang="en-US" baseline="-25000" dirty="0"/>
          </a:p>
          <a:p>
            <a:r>
              <a:rPr lang="en-US" dirty="0"/>
              <a:t>We sample instances around x 0 by drawing nonzero elements of x 0 uniformly at random (where the number of such draws is also uniformly sampled</a:t>
            </a:r>
            <a:r>
              <a:rPr lang="en-US" dirty="0" smtClean="0"/>
              <a:t>)</a:t>
            </a:r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 smtClean="0"/>
          </a:p>
          <a:p>
            <a:r>
              <a:rPr lang="en-US" dirty="0"/>
              <a:t>Given a perturbed sample </a:t>
            </a:r>
            <a:r>
              <a:rPr lang="en-US" dirty="0" smtClean="0"/>
              <a:t>                       (  which </a:t>
            </a:r>
            <a:r>
              <a:rPr lang="en-US" dirty="0"/>
              <a:t>contains a fraction of the nonzero elements of </a:t>
            </a:r>
            <a:r>
              <a:rPr lang="en-US" dirty="0" smtClean="0"/>
              <a:t>x’ ), </a:t>
            </a:r>
            <a:r>
              <a:rPr lang="en-US" dirty="0"/>
              <a:t>we recover the sample in the original representation z ∈ </a:t>
            </a:r>
            <a:r>
              <a:rPr lang="en-US" dirty="0" smtClean="0"/>
              <a:t>R</a:t>
            </a:r>
            <a:r>
              <a:rPr lang="en-US" baseline="30000" dirty="0" smtClean="0"/>
              <a:t>d</a:t>
            </a:r>
            <a:r>
              <a:rPr lang="en-US" dirty="0" smtClean="0"/>
              <a:t> </a:t>
            </a:r>
            <a:r>
              <a:rPr lang="en-US" dirty="0"/>
              <a:t>and obtain f(z), which is used as a label for the explanation model.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110" y="4352922"/>
            <a:ext cx="1676004" cy="4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69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9934"/>
          </a:xfrm>
        </p:spPr>
        <p:txBody>
          <a:bodyPr/>
          <a:lstStyle/>
          <a:p>
            <a:r>
              <a:rPr lang="en-IN" dirty="0"/>
              <a:t>Sparse Linear Explanations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5060"/>
            <a:ext cx="10515600" cy="4921903"/>
          </a:xfrm>
        </p:spPr>
        <p:txBody>
          <a:bodyPr/>
          <a:lstStyle/>
          <a:p>
            <a:r>
              <a:rPr lang="en-IN" dirty="0" smtClean="0"/>
              <a:t>G(z’)=</a:t>
            </a:r>
            <a:r>
              <a:rPr lang="en-IN" dirty="0" err="1" smtClean="0"/>
              <a:t>w</a:t>
            </a:r>
            <a:r>
              <a:rPr lang="en-IN" baseline="-25000" dirty="0" err="1" smtClean="0"/>
              <a:t>g</a:t>
            </a:r>
            <a:r>
              <a:rPr lang="en-IN" dirty="0" err="1" smtClean="0"/>
              <a:t>.z</a:t>
            </a:r>
            <a:r>
              <a:rPr lang="en-IN" dirty="0" smtClean="0"/>
              <a:t>’</a:t>
            </a:r>
          </a:p>
          <a:p>
            <a:r>
              <a:rPr lang="el-GR" dirty="0" smtClean="0"/>
              <a:t>Π</a:t>
            </a:r>
            <a:r>
              <a:rPr lang="en-US" baseline="-25000" dirty="0" smtClean="0"/>
              <a:t>x</a:t>
            </a:r>
            <a:r>
              <a:rPr lang="en-US" dirty="0" smtClean="0"/>
              <a:t>(z)=</a:t>
            </a:r>
            <a:r>
              <a:rPr lang="en-US" dirty="0" err="1" smtClean="0"/>
              <a:t>exp</a:t>
            </a:r>
            <a:r>
              <a:rPr lang="en-US" dirty="0" smtClean="0"/>
              <a:t>(-D(</a:t>
            </a:r>
            <a:r>
              <a:rPr lang="en-US" dirty="0" err="1" smtClean="0"/>
              <a:t>x,z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l-GR" dirty="0" smtClean="0"/>
              <a:t>σ</a:t>
            </a:r>
            <a:r>
              <a:rPr lang="en-IN" baseline="30000" dirty="0" smtClean="0"/>
              <a:t>2</a:t>
            </a:r>
            <a:r>
              <a:rPr lang="en-IN" dirty="0" smtClean="0"/>
              <a:t>) kernel for distance function D ( </a:t>
            </a:r>
            <a:r>
              <a:rPr lang="en-IN" dirty="0" err="1" smtClean="0"/>
              <a:t>eg</a:t>
            </a:r>
            <a:r>
              <a:rPr lang="en-IN" dirty="0" smtClean="0"/>
              <a:t>: cosine distance) with width </a:t>
            </a:r>
            <a:r>
              <a:rPr lang="el-GR" dirty="0" smtClean="0"/>
              <a:t>σ</a:t>
            </a:r>
            <a:r>
              <a:rPr lang="en-IN" dirty="0" smtClean="0"/>
              <a:t>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b="0" dirty="0" smtClean="0"/>
          </a:p>
          <a:p>
            <a:endParaRPr lang="en-IN" dirty="0" smtClean="0"/>
          </a:p>
          <a:p>
            <a:r>
              <a:rPr lang="en-US" dirty="0"/>
              <a:t>For text classification, we ensure that the explanation is interpretable by letting the interpretable representation be a bag of words, and by setting a limit K on the number of words, i.e. </a:t>
            </a:r>
            <a:endParaRPr lang="en-IN" baseline="-25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67496"/>
            <a:ext cx="6529387" cy="1048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753" y="5610436"/>
            <a:ext cx="3431494" cy="45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98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86" y="735106"/>
            <a:ext cx="10182091" cy="54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14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0523" y="1627413"/>
            <a:ext cx="10662037" cy="3190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none">
                <a:solidFill>
                  <a:schemeClr val="bg1"/>
                </a:solidFill>
                <a:latin typeface="Museo Sans 300" charset="0"/>
                <a:ea typeface="Museo Sans 300" charset="0"/>
                <a:cs typeface="Museo Sans 300" charset="0"/>
              </a:defRPr>
            </a:lvl1pPr>
          </a:lstStyle>
          <a:p>
            <a:endParaRPr lang="en-US" i="1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600" y="1627413"/>
            <a:ext cx="11102960" cy="3190245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Gaining insights from explanations</a:t>
            </a:r>
            <a:endParaRPr lang="en-US" sz="3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Explaining Google’s Inception NN</a:t>
            </a:r>
            <a:endParaRPr lang="en-US" dirty="0"/>
          </a:p>
        </p:txBody>
      </p:sp>
      <p:pic>
        <p:nvPicPr>
          <p:cNvPr id="4" name="Shape 35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-1" r="73356" b="34078"/>
          <a:stretch/>
        </p:blipFill>
        <p:spPr>
          <a:xfrm>
            <a:off x="4769284" y="1389346"/>
            <a:ext cx="2459736" cy="23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5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50000" r="25288" b="32048"/>
          <a:stretch/>
        </p:blipFill>
        <p:spPr>
          <a:xfrm>
            <a:off x="5076444" y="4548507"/>
            <a:ext cx="2039112" cy="218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5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723" t="4392" b="32771"/>
          <a:stretch/>
        </p:blipFill>
        <p:spPr>
          <a:xfrm>
            <a:off x="9543921" y="4653222"/>
            <a:ext cx="2039112" cy="197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5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25980" r="49654" b="34270"/>
          <a:stretch/>
        </p:blipFill>
        <p:spPr>
          <a:xfrm>
            <a:off x="691455" y="4569224"/>
            <a:ext cx="2039112" cy="2140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27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9467836" y="3792848"/>
            <a:ext cx="2329485" cy="864190"/>
            <a:chOff x="9467836" y="3837352"/>
            <a:chExt cx="2329485" cy="8641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5659" y="3837352"/>
              <a:ext cx="652584" cy="85385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467836" y="4239877"/>
              <a:ext cx="23294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dirty="0" smtClean="0"/>
                <a:t>P(           </a:t>
              </a:r>
              <a:r>
                <a:rPr lang="en" sz="2400" dirty="0" smtClean="0"/>
                <a:t>)  </a:t>
              </a:r>
              <a:r>
                <a:rPr lang="en-US" sz="2400" dirty="0"/>
                <a:t>= 0.21</a:t>
              </a:r>
              <a:r>
                <a:rPr lang="en" sz="2400" dirty="0"/>
                <a:t> 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43284" y="3962032"/>
            <a:ext cx="2467342" cy="695006"/>
            <a:chOff x="5023406" y="3996203"/>
            <a:chExt cx="2467342" cy="6950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890958" y="3493802"/>
              <a:ext cx="631651" cy="163645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23406" y="4229544"/>
              <a:ext cx="24673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dirty="0" smtClean="0"/>
                <a:t>P(             </a:t>
              </a:r>
              <a:r>
                <a:rPr lang="en" sz="2400" dirty="0" smtClean="0"/>
                <a:t>)  </a:t>
              </a:r>
              <a:r>
                <a:rPr lang="en-US" sz="2400" dirty="0"/>
                <a:t>= </a:t>
              </a:r>
              <a:r>
                <a:rPr lang="en-US" sz="2400" dirty="0" smtClean="0"/>
                <a:t>0.24</a:t>
              </a:r>
              <a:r>
                <a:rPr lang="en" sz="2400" dirty="0" smtClean="0"/>
                <a:t>  </a:t>
              </a:r>
              <a:endParaRPr lang="en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3319" y="3948318"/>
            <a:ext cx="2467343" cy="708720"/>
            <a:chOff x="961615" y="4062838"/>
            <a:chExt cx="2467343" cy="7087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69507">
              <a:off x="1399031" y="4062838"/>
              <a:ext cx="1497297" cy="70872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961615" y="4242798"/>
              <a:ext cx="24673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dirty="0" smtClean="0"/>
                <a:t>P(             </a:t>
              </a:r>
              <a:r>
                <a:rPr lang="en" sz="2400" dirty="0" smtClean="0"/>
                <a:t>)  </a:t>
              </a:r>
              <a:r>
                <a:rPr lang="en-US" sz="2400" dirty="0"/>
                <a:t>= </a:t>
              </a:r>
              <a:r>
                <a:rPr lang="en-US" sz="2400" dirty="0" smtClean="0"/>
                <a:t>0.32</a:t>
              </a:r>
              <a:r>
                <a:rPr lang="en" sz="2400" dirty="0" smtClean="0"/>
                <a:t>  </a:t>
              </a:r>
              <a:endParaRPr lang="en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13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28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8616" y="436778"/>
            <a:ext cx="119361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Train a neural network to predict </a:t>
            </a:r>
            <a:r>
              <a:rPr lang="en-US" dirty="0" smtClean="0">
                <a:solidFill>
                  <a:srgbClr val="FFC000"/>
                </a:solidFill>
              </a:rPr>
              <a:t>wolf </a:t>
            </a:r>
            <a:r>
              <a:rPr lang="en-US" dirty="0" smtClean="0"/>
              <a:t>v. </a:t>
            </a:r>
            <a:r>
              <a:rPr lang="en-US" dirty="0" smtClean="0">
                <a:solidFill>
                  <a:srgbClr val="7030A0"/>
                </a:solidFill>
              </a:rPr>
              <a:t>husky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 descr="Screen Shot 2016-02-02 at 1.20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9" b="49566"/>
          <a:stretch/>
        </p:blipFill>
        <p:spPr>
          <a:xfrm>
            <a:off x="379533" y="1248898"/>
            <a:ext cx="5442054" cy="2722100"/>
          </a:xfrm>
          <a:prstGeom prst="rect">
            <a:avLst/>
          </a:prstGeom>
        </p:spPr>
      </p:pic>
      <p:pic>
        <p:nvPicPr>
          <p:cNvPr id="5" name="Picture 4" descr="Screen Shot 2016-02-02 at 1.20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4" r="40299"/>
          <a:stretch/>
        </p:blipFill>
        <p:spPr>
          <a:xfrm>
            <a:off x="5821587" y="1248898"/>
            <a:ext cx="5442054" cy="2675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0014" y="4405414"/>
            <a:ext cx="3737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Only 1 mistake!!!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616" y="5215473"/>
            <a:ext cx="11458586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Do you trust this model?</a:t>
            </a:r>
          </a:p>
          <a:p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How does it distinguish between huskies and wolves?</a:t>
            </a:r>
          </a:p>
        </p:txBody>
      </p:sp>
      <p:cxnSp>
        <p:nvCxnSpPr>
          <p:cNvPr id="8" name="Straight Arrow Connector 7"/>
          <p:cNvCxnSpPr>
            <a:stCxn id="8" idx="0"/>
          </p:cNvCxnSpPr>
          <p:nvPr/>
        </p:nvCxnSpPr>
        <p:spPr>
          <a:xfrm flipV="1">
            <a:off x="5821587" y="3781207"/>
            <a:ext cx="878617" cy="6242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1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29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58276" y="61808"/>
            <a:ext cx="1096994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Explanations for neural network prediction</a:t>
            </a:r>
            <a:endParaRPr lang="en-US" dirty="0"/>
          </a:p>
        </p:txBody>
      </p:sp>
      <p:pic>
        <p:nvPicPr>
          <p:cNvPr id="4" name="Picture 3" descr="Screen Shot 2016-02-02 at 1.22.5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5"/>
          <a:stretch/>
        </p:blipFill>
        <p:spPr>
          <a:xfrm>
            <a:off x="1077696" y="853676"/>
            <a:ext cx="9009104" cy="4910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8263" y="5916260"/>
            <a:ext cx="811594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We’ve built a great snow detector</a:t>
            </a:r>
            <a:r>
              <a:rPr lang="is-IS" sz="4000" dirty="0" smtClean="0">
                <a:latin typeface="Calibri" charset="0"/>
                <a:ea typeface="Calibri" charset="0"/>
                <a:cs typeface="Calibri" charset="0"/>
              </a:rPr>
              <a:t>… </a:t>
            </a:r>
            <a:r>
              <a:rPr lang="is-IS" sz="40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</a:t>
            </a:r>
            <a:endParaRPr lang="en-US" sz="4000" dirty="0" smtClean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83065" y="2444994"/>
            <a:ext cx="7392708" cy="2926259"/>
            <a:chOff x="1883065" y="2379678"/>
            <a:chExt cx="7392708" cy="2926259"/>
          </a:xfrm>
        </p:grpSpPr>
        <p:sp>
          <p:nvSpPr>
            <p:cNvPr id="7" name="Oval 6"/>
            <p:cNvSpPr/>
            <p:nvPr/>
          </p:nvSpPr>
          <p:spPr>
            <a:xfrm>
              <a:off x="1883065" y="2379678"/>
              <a:ext cx="1386752" cy="452577"/>
            </a:xfrm>
            <a:prstGeom prst="ellipse">
              <a:avLst/>
            </a:prstGeom>
            <a:noFill/>
            <a:ln w="76200" cmpd="sng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889021" y="2379678"/>
              <a:ext cx="1386752" cy="452577"/>
            </a:xfrm>
            <a:prstGeom prst="ellipse">
              <a:avLst/>
            </a:prstGeom>
            <a:noFill/>
            <a:ln w="76200" cmpd="sng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889021" y="4853360"/>
              <a:ext cx="1386752" cy="452577"/>
            </a:xfrm>
            <a:prstGeom prst="ellipse">
              <a:avLst/>
            </a:prstGeom>
            <a:noFill/>
            <a:ln w="76200" cmpd="sng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883065" y="4853360"/>
              <a:ext cx="1386752" cy="452577"/>
            </a:xfrm>
            <a:prstGeom prst="ellipse">
              <a:avLst/>
            </a:prstGeom>
            <a:noFill/>
            <a:ln w="76200" cmpd="sng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0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380223"/>
              </p:ext>
            </p:extLst>
          </p:nvPr>
        </p:nvGraphicFramePr>
        <p:xfrm>
          <a:off x="358066" y="260470"/>
          <a:ext cx="10969943" cy="253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56327" y="2576093"/>
            <a:ext cx="10971684" cy="3174693"/>
            <a:chOff x="356327" y="2576093"/>
            <a:chExt cx="10971684" cy="3174693"/>
          </a:xfrm>
        </p:grpSpPr>
        <p:sp>
          <p:nvSpPr>
            <p:cNvPr id="7" name="Left Brace 6"/>
            <p:cNvSpPr/>
            <p:nvPr/>
          </p:nvSpPr>
          <p:spPr>
            <a:xfrm rot="5400000">
              <a:off x="5422360" y="-2489940"/>
              <a:ext cx="839618" cy="10971684"/>
            </a:xfrm>
            <a:prstGeom prst="leftBrac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58275" y="3800144"/>
              <a:ext cx="2455638" cy="1950642"/>
              <a:chOff x="658275" y="3800144"/>
              <a:chExt cx="2455638" cy="195064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275" y="4714544"/>
                <a:ext cx="2455638" cy="103624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442510" y="3800144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3600" dirty="0" smtClean="0">
                    <a:latin typeface="Calibri" charset="0"/>
                    <a:ea typeface="Calibri" charset="0"/>
                    <a:cs typeface="Calibri" charset="0"/>
                  </a:rPr>
                  <a:t>Trust AI system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504739" y="3649953"/>
            <a:ext cx="955797" cy="2733446"/>
            <a:chOff x="5504739" y="3649953"/>
            <a:chExt cx="955797" cy="2733446"/>
          </a:xfrm>
        </p:grpSpPr>
        <p:pic>
          <p:nvPicPr>
            <p:cNvPr id="12" name="Picture 11" descr="MD00061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39" y="4765745"/>
              <a:ext cx="672970" cy="161765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46136" y="3649953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Make better </a:t>
              </a:r>
              <a:b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decisions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86978" y="3441960"/>
            <a:ext cx="2983226" cy="2815999"/>
            <a:chOff x="8286978" y="3441960"/>
            <a:chExt cx="2983226" cy="2815999"/>
          </a:xfrm>
        </p:grpSpPr>
        <p:graphicFrame>
          <p:nvGraphicFramePr>
            <p:cNvPr id="15" name="Diagram 14"/>
            <p:cNvGraphicFramePr/>
            <p:nvPr>
              <p:extLst>
                <p:ext uri="{D42A27DB-BD31-4B8C-83A1-F6EECF244321}">
                  <p14:modId xmlns:p14="http://schemas.microsoft.com/office/powerpoint/2010/main" val="742917524"/>
                </p:ext>
              </p:extLst>
            </p:nvPr>
          </p:nvGraphicFramePr>
          <p:xfrm>
            <a:off x="8286978" y="4269141"/>
            <a:ext cx="2983226" cy="19888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9280889" y="3441960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Improve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4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machine learning people notice it?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2032000" y="156875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982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El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0523" y="1627413"/>
            <a:ext cx="10662037" cy="3190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none">
                <a:solidFill>
                  <a:schemeClr val="bg1"/>
                </a:solidFill>
                <a:latin typeface="Museo Sans 300" charset="0"/>
                <a:ea typeface="Museo Sans 300" charset="0"/>
                <a:cs typeface="Museo Sans 300" charset="0"/>
              </a:defRPr>
            </a:lvl1pPr>
          </a:lstStyle>
          <a:p>
            <a:endParaRPr lang="en-US" i="1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600" y="1627413"/>
            <a:ext cx="11102960" cy="3190245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Beyond explaining predictions: </a:t>
            </a:r>
            <a:br>
              <a:rPr lang="en-US" sz="36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                               </a:t>
            </a:r>
            <a:r>
              <a:rPr lang="en-US" sz="3600" i="1" dirty="0" smtClean="0">
                <a:latin typeface="Calibri" charset="0"/>
                <a:ea typeface="Calibri" charset="0"/>
                <a:cs typeface="Calibri" charset="0"/>
              </a:rPr>
              <a:t>Explaining whole models</a:t>
            </a:r>
            <a:endParaRPr lang="en-US" sz="3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32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875292" y="2017263"/>
            <a:ext cx="3658853" cy="2456477"/>
            <a:chOff x="7875292" y="2017263"/>
            <a:chExt cx="3658853" cy="2456477"/>
          </a:xfrm>
        </p:grpSpPr>
        <p:grpSp>
          <p:nvGrpSpPr>
            <p:cNvPr id="4" name="Group 3"/>
            <p:cNvGrpSpPr/>
            <p:nvPr/>
          </p:nvGrpSpPr>
          <p:grpSpPr>
            <a:xfrm>
              <a:off x="7875292" y="2017263"/>
              <a:ext cx="3658853" cy="2456477"/>
              <a:chOff x="7875292" y="2017263"/>
              <a:chExt cx="3658853" cy="245647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0619745" y="3559340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Whole space </a:t>
                </a:r>
                <a:b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of data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875292" y="2017263"/>
                <a:ext cx="3203315" cy="16792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Arrow Connector 4"/>
            <p:cNvCxnSpPr>
              <a:endCxn id="6" idx="5"/>
            </p:cNvCxnSpPr>
            <p:nvPr/>
          </p:nvCxnSpPr>
          <p:spPr>
            <a:xfrm flipH="1" flipV="1">
              <a:off x="10609492" y="3450569"/>
              <a:ext cx="469115" cy="2459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 txBox="1">
            <a:spLocks/>
          </p:cNvSpPr>
          <p:nvPr/>
        </p:nvSpPr>
        <p:spPr>
          <a:xfrm>
            <a:off x="658276" y="314749"/>
            <a:ext cx="1096994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Explaining model behavior for whole space</a:t>
            </a:r>
            <a:endParaRPr lang="en-US" dirty="0"/>
          </a:p>
        </p:txBody>
      </p:sp>
      <p:graphicFrame>
        <p:nvGraphicFramePr>
          <p:cNvPr id="9" name="Content Placeholder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80516"/>
              </p:ext>
            </p:extLst>
          </p:nvPr>
        </p:nvGraphicFramePr>
        <p:xfrm>
          <a:off x="172470" y="1379054"/>
          <a:ext cx="7479110" cy="5095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8380480" y="2271263"/>
            <a:ext cx="2046171" cy="1140179"/>
            <a:chOff x="8380480" y="2271263"/>
            <a:chExt cx="2046171" cy="1140179"/>
          </a:xfrm>
        </p:grpSpPr>
        <p:sp>
          <p:nvSpPr>
            <p:cNvPr id="11" name="Oval 10"/>
            <p:cNvSpPr/>
            <p:nvPr/>
          </p:nvSpPr>
          <p:spPr>
            <a:xfrm>
              <a:off x="8792541" y="2271263"/>
              <a:ext cx="183450" cy="19755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380480" y="2725643"/>
              <a:ext cx="183450" cy="19755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036666" y="2782087"/>
              <a:ext cx="183450" cy="19755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243201" y="2683309"/>
              <a:ext cx="183450" cy="19755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81750" y="3115108"/>
              <a:ext cx="183450" cy="19755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733268" y="3213886"/>
              <a:ext cx="183450" cy="19755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94071" y="1143006"/>
            <a:ext cx="1746980" cy="1478213"/>
            <a:chOff x="9594071" y="1143006"/>
            <a:chExt cx="1746980" cy="1478213"/>
          </a:xfrm>
        </p:grpSpPr>
        <p:sp>
          <p:nvSpPr>
            <p:cNvPr id="18" name="Oval 17"/>
            <p:cNvSpPr/>
            <p:nvPr/>
          </p:nvSpPr>
          <p:spPr>
            <a:xfrm>
              <a:off x="9594071" y="2423663"/>
              <a:ext cx="183450" cy="19755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9777521" y="1143006"/>
              <a:ext cx="1563530" cy="1280657"/>
              <a:chOff x="9777521" y="1143006"/>
              <a:chExt cx="1563530" cy="128065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0426651" y="1143006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Explanation for </a:t>
                </a:r>
                <a:b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1 example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>
                <a:off x="9777521" y="1756150"/>
                <a:ext cx="351415" cy="66751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62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D15058-F8F9-6C46-A9EC-86A5204A8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78D15058-F8F9-6C46-A9EC-86A5204A8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D8DC969-8298-E945-A9CE-67E9E6C0E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dgm id="{FD8DC969-8298-E945-A9CE-67E9E6C0E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67AAAC-6E40-D841-8F6F-3AD5B08DA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5667AAAC-6E40-D841-8F6F-3AD5B08DA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29B037F-2D14-CD4C-AB84-530007CF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E29B037F-2D14-CD4C-AB84-530007CFD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33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58276" y="372323"/>
            <a:ext cx="1096994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Explaining model behavior for whole space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8638" y="1390174"/>
            <a:ext cx="104727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E</a:t>
            </a:r>
            <a:r>
              <a:rPr lang="en-IN" dirty="0" smtClean="0"/>
              <a:t>xplanation </a:t>
            </a:r>
            <a:r>
              <a:rPr lang="en-IN" dirty="0"/>
              <a:t>of a single prediction </a:t>
            </a:r>
            <a:r>
              <a:rPr lang="en-IN" dirty="0" smtClean="0"/>
              <a:t>provides some </a:t>
            </a:r>
            <a:r>
              <a:rPr lang="en-IN" dirty="0"/>
              <a:t>understanding into the reliability of the </a:t>
            </a:r>
            <a:r>
              <a:rPr lang="en-IN" dirty="0" smtClean="0"/>
              <a:t>classifier </a:t>
            </a:r>
            <a:r>
              <a:rPr lang="en-IN" dirty="0"/>
              <a:t>to </a:t>
            </a:r>
            <a:r>
              <a:rPr lang="en-IN" dirty="0" smtClean="0"/>
              <a:t>the user</a:t>
            </a:r>
            <a:r>
              <a:rPr lang="en-IN" dirty="0"/>
              <a:t>, it is not </a:t>
            </a:r>
            <a:r>
              <a:rPr lang="en-IN" dirty="0" smtClean="0"/>
              <a:t>sufficient </a:t>
            </a:r>
            <a:r>
              <a:rPr lang="en-IN" dirty="0"/>
              <a:t>to evaluate and assess trust in </a:t>
            </a:r>
            <a:r>
              <a:rPr lang="en-IN" dirty="0" smtClean="0"/>
              <a:t>the model </a:t>
            </a:r>
            <a:r>
              <a:rPr lang="en-IN" dirty="0"/>
              <a:t>as a </a:t>
            </a:r>
            <a:r>
              <a:rPr lang="en-IN" dirty="0" smtClean="0"/>
              <a:t>whole.</a:t>
            </a:r>
          </a:p>
          <a:p>
            <a:endParaRPr lang="en-IN" dirty="0"/>
          </a:p>
          <a:p>
            <a:r>
              <a:rPr lang="en-US" dirty="0"/>
              <a:t>P</a:t>
            </a:r>
            <a:r>
              <a:rPr lang="en-US" dirty="0" smtClean="0"/>
              <a:t>ick </a:t>
            </a:r>
            <a:r>
              <a:rPr lang="en-US" dirty="0"/>
              <a:t>a diverse, representative set of </a:t>
            </a:r>
            <a:r>
              <a:rPr lang="en-US" dirty="0" smtClean="0"/>
              <a:t>explanations </a:t>
            </a:r>
            <a:r>
              <a:rPr lang="en-US" dirty="0"/>
              <a:t>to show the user { i.e. non-redundant </a:t>
            </a:r>
            <a:r>
              <a:rPr lang="en-US" dirty="0" smtClean="0"/>
              <a:t>explanations that </a:t>
            </a:r>
            <a:r>
              <a:rPr lang="en-US" dirty="0"/>
              <a:t>represent how the model behaves globally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Construct </a:t>
            </a:r>
            <a:r>
              <a:rPr lang="en-US" dirty="0"/>
              <a:t>an </a:t>
            </a:r>
            <a:r>
              <a:rPr lang="en-US" b="1" i="1" dirty="0" err="1" smtClean="0"/>
              <a:t>nxd</a:t>
            </a:r>
            <a:r>
              <a:rPr lang="en-US" b="1" i="1" dirty="0" smtClean="0"/>
              <a:t>’ </a:t>
            </a:r>
            <a:r>
              <a:rPr lang="en-US" dirty="0"/>
              <a:t>explanation </a:t>
            </a:r>
            <a:r>
              <a:rPr lang="en-US" dirty="0" smtClean="0"/>
              <a:t>matrix W that represents the </a:t>
            </a:r>
            <a:r>
              <a:rPr lang="en-US" dirty="0"/>
              <a:t>local importance of the interpretable components </a:t>
            </a:r>
            <a:r>
              <a:rPr lang="en-US" dirty="0" smtClean="0"/>
              <a:t>for each instance.</a:t>
            </a:r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8570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087" y="2386799"/>
            <a:ext cx="6357938" cy="396955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1464" y="157163"/>
            <a:ext cx="11082336" cy="7858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Explaining model behavior for whole space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5312" y="1152823"/>
            <a:ext cx="970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budget B : </a:t>
            </a:r>
            <a:r>
              <a:rPr lang="en-IN" dirty="0"/>
              <a:t>time/patience that humans </a:t>
            </a:r>
            <a:r>
              <a:rPr lang="en-IN" dirty="0" smtClean="0"/>
              <a:t>have denoted </a:t>
            </a:r>
            <a:r>
              <a:rPr lang="en-IN" dirty="0"/>
              <a:t>the number of </a:t>
            </a:r>
            <a:r>
              <a:rPr lang="en-IN" dirty="0" smtClean="0"/>
              <a:t>explanations they </a:t>
            </a:r>
            <a:r>
              <a:rPr lang="en-IN" dirty="0"/>
              <a:t>are willing to look at in order to understand a model</a:t>
            </a:r>
            <a:r>
              <a:rPr lang="en-IN" dirty="0" smtClean="0"/>
              <a:t>.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1033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684" y="1500187"/>
            <a:ext cx="4474116" cy="30575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462" y="576857"/>
            <a:ext cx="6043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9"/>
              </a:rPr>
              <a:t>D</a:t>
            </a:r>
            <a:r>
              <a:rPr lang="en-US" dirty="0" smtClean="0">
                <a:latin typeface="CMR9"/>
              </a:rPr>
              <a:t>efine </a:t>
            </a:r>
            <a:r>
              <a:rPr lang="en-US" dirty="0">
                <a:latin typeface="CMR9"/>
              </a:rPr>
              <a:t>coverage as the set function </a:t>
            </a:r>
            <a:r>
              <a:rPr lang="en-US" dirty="0" smtClean="0">
                <a:latin typeface="CMMI9"/>
              </a:rPr>
              <a:t>c </a:t>
            </a:r>
            <a:r>
              <a:rPr lang="en-US" dirty="0" smtClean="0">
                <a:latin typeface="CMR9"/>
              </a:rPr>
              <a:t>that</a:t>
            </a:r>
            <a:r>
              <a:rPr lang="en-US" dirty="0">
                <a:latin typeface="CMR9"/>
              </a:rPr>
              <a:t>, given </a:t>
            </a:r>
            <a:r>
              <a:rPr lang="en-US" dirty="0">
                <a:latin typeface="CMSY9"/>
              </a:rPr>
              <a:t>W </a:t>
            </a:r>
            <a:r>
              <a:rPr lang="en-US" dirty="0">
                <a:latin typeface="CMR9"/>
              </a:rPr>
              <a:t>and </a:t>
            </a:r>
            <a:r>
              <a:rPr lang="en-US" dirty="0" smtClean="0">
                <a:latin typeface="CMMI9"/>
              </a:rPr>
              <a:t>I</a:t>
            </a:r>
            <a:r>
              <a:rPr lang="en-US" dirty="0" smtClean="0">
                <a:latin typeface="CMR9"/>
              </a:rPr>
              <a:t>, computes </a:t>
            </a:r>
            <a:r>
              <a:rPr lang="en-US" dirty="0">
                <a:latin typeface="CMR9"/>
              </a:rPr>
              <a:t>the total importance of </a:t>
            </a:r>
            <a:r>
              <a:rPr lang="en-US" dirty="0" smtClean="0">
                <a:latin typeface="CMR9"/>
              </a:rPr>
              <a:t>the features </a:t>
            </a:r>
            <a:r>
              <a:rPr lang="en-US" dirty="0">
                <a:latin typeface="CMR9"/>
              </a:rPr>
              <a:t>that appear in at least one instance in a set </a:t>
            </a:r>
            <a:r>
              <a:rPr lang="en-US" dirty="0">
                <a:latin typeface="CMMI9"/>
              </a:rPr>
              <a:t>V </a:t>
            </a:r>
            <a:r>
              <a:rPr lang="en-US" dirty="0">
                <a:latin typeface="CMR9"/>
              </a:rPr>
              <a:t>.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1676400"/>
            <a:ext cx="6015038" cy="1418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1462" y="37576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MR9"/>
              </a:rPr>
              <a:t>The pick problem, </a:t>
            </a:r>
            <a:r>
              <a:rPr lang="en-US" dirty="0" smtClean="0">
                <a:latin typeface="CMR9"/>
              </a:rPr>
              <a:t>defined </a:t>
            </a:r>
            <a:r>
              <a:rPr lang="en-US" dirty="0">
                <a:latin typeface="CMR9"/>
              </a:rPr>
              <a:t>in Eq. (4), consists of </a:t>
            </a:r>
            <a:r>
              <a:rPr lang="en-US" dirty="0" smtClean="0">
                <a:latin typeface="CMR9"/>
              </a:rPr>
              <a:t>finding the set </a:t>
            </a:r>
            <a:r>
              <a:rPr lang="en-US" dirty="0">
                <a:latin typeface="CMMI9"/>
              </a:rPr>
              <a:t>V; </a:t>
            </a:r>
            <a:r>
              <a:rPr lang="en-US" dirty="0" smtClean="0">
                <a:latin typeface="CMSY9"/>
              </a:rPr>
              <a:t>|</a:t>
            </a:r>
            <a:r>
              <a:rPr lang="en-US" dirty="0" smtClean="0">
                <a:latin typeface="CMMI9"/>
              </a:rPr>
              <a:t>V|&lt;</a:t>
            </a:r>
            <a:r>
              <a:rPr lang="en-US" dirty="0" smtClean="0">
                <a:latin typeface="CMSY9"/>
              </a:rPr>
              <a:t> </a:t>
            </a:r>
            <a:r>
              <a:rPr lang="en-US" dirty="0" smtClean="0">
                <a:latin typeface="CMMI9"/>
              </a:rPr>
              <a:t>B </a:t>
            </a:r>
            <a:r>
              <a:rPr lang="en-US" dirty="0">
                <a:latin typeface="CMR9"/>
              </a:rPr>
              <a:t>that achieves highest coverage.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5066685"/>
            <a:ext cx="55911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54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Submodular selection- </a:t>
            </a:r>
            <a:r>
              <a:rPr lang="en-US" dirty="0"/>
              <a:t>i</a:t>
            </a:r>
            <a:r>
              <a:rPr lang="en-US" dirty="0" smtClean="0"/>
              <a:t>ntuition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Representative explanations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Avoid redundancy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74430" b="7445"/>
          <a:stretch/>
        </p:blipFill>
        <p:spPr>
          <a:xfrm>
            <a:off x="6941653" y="5441605"/>
            <a:ext cx="4695876" cy="1065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9738" r="2509" b="27746"/>
          <a:stretch/>
        </p:blipFill>
        <p:spPr>
          <a:xfrm>
            <a:off x="7436484" y="1690688"/>
            <a:ext cx="4069698" cy="36741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92" y="2316428"/>
            <a:ext cx="4074902" cy="1607232"/>
          </a:xfrm>
          <a:prstGeom prst="rect">
            <a:avLst/>
          </a:prstGeom>
        </p:spPr>
      </p:pic>
      <p:pic>
        <p:nvPicPr>
          <p:cNvPr id="2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58" y="1394371"/>
            <a:ext cx="1607232" cy="4281454"/>
          </a:xfrm>
        </p:spPr>
      </p:pic>
      <p:grpSp>
        <p:nvGrpSpPr>
          <p:cNvPr id="27" name="Group 26"/>
          <p:cNvGrpSpPr/>
          <p:nvPr/>
        </p:nvGrpSpPr>
        <p:grpSpPr>
          <a:xfrm>
            <a:off x="7673429" y="1394371"/>
            <a:ext cx="3721367" cy="413108"/>
            <a:chOff x="4747350" y="1737360"/>
            <a:chExt cx="2911141" cy="323165"/>
          </a:xfrm>
        </p:grpSpPr>
        <p:sp>
          <p:nvSpPr>
            <p:cNvPr id="28" name="TextBox 27"/>
            <p:cNvSpPr txBox="1"/>
            <p:nvPr/>
          </p:nvSpPr>
          <p:spPr>
            <a:xfrm>
              <a:off x="5290934" y="1737360"/>
              <a:ext cx="63780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Christ</a:t>
              </a:r>
              <a:endParaRPr lang="en-US" sz="2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00536" y="1737360"/>
              <a:ext cx="519705" cy="312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Host</a:t>
              </a:r>
              <a:endParaRPr lang="en-US" sz="2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67374" y="1737360"/>
              <a:ext cx="62388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NNTP</a:t>
              </a:r>
              <a:endParaRPr lang="en-US" sz="2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47350" y="1737360"/>
              <a:ext cx="524420" cy="312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John</a:t>
              </a:r>
              <a:endParaRPr lang="en-US" sz="2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62687" y="1737360"/>
              <a:ext cx="59580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Mary</a:t>
              </a:r>
              <a:endParaRPr lang="en-US" sz="2000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00" y="3667569"/>
            <a:ext cx="4074902" cy="160723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350144" y="6380481"/>
            <a:ext cx="24570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Covered Features</a:t>
            </a:r>
            <a:endParaRPr lang="en-US" sz="2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36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8" r="87081" b="27746"/>
          <a:stretch/>
        </p:blipFill>
        <p:spPr>
          <a:xfrm>
            <a:off x="7007524" y="1774036"/>
            <a:ext cx="616651" cy="3674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175" y="5613745"/>
            <a:ext cx="4036076" cy="7811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74430" r="20838" b="7445"/>
          <a:stretch/>
        </p:blipFill>
        <p:spPr>
          <a:xfrm>
            <a:off x="6925324" y="5441040"/>
            <a:ext cx="3701274" cy="10652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74430" r="36055" b="7445"/>
          <a:stretch/>
        </p:blipFill>
        <p:spPr>
          <a:xfrm>
            <a:off x="6935257" y="5441040"/>
            <a:ext cx="2974947" cy="1065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5795935" y="3421347"/>
            <a:ext cx="17269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Documents</a:t>
            </a:r>
            <a:endParaRPr lang="en-US" sz="2600" dirty="0"/>
          </a:p>
        </p:txBody>
      </p:sp>
      <p:sp>
        <p:nvSpPr>
          <p:cNvPr id="36" name="TextBox 35"/>
          <p:cNvSpPr txBox="1"/>
          <p:nvPr/>
        </p:nvSpPr>
        <p:spPr>
          <a:xfrm>
            <a:off x="8795923" y="829714"/>
            <a:ext cx="13508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Features</a:t>
            </a:r>
            <a:endParaRPr lang="en-US" sz="2600" dirty="0"/>
          </a:p>
        </p:txBody>
      </p:sp>
      <p:grpSp>
        <p:nvGrpSpPr>
          <p:cNvPr id="7" name="Group 6"/>
          <p:cNvGrpSpPr/>
          <p:nvPr/>
        </p:nvGrpSpPr>
        <p:grpSpPr>
          <a:xfrm>
            <a:off x="7624175" y="5620285"/>
            <a:ext cx="4036076" cy="781176"/>
            <a:chOff x="1160920" y="5392509"/>
            <a:chExt cx="4036076" cy="78117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0920" y="5392509"/>
              <a:ext cx="4036076" cy="7811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55272" y="545993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6696" y="545993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49701" y="545993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2</a:t>
              </a:r>
              <a:endParaRPr lang="en-US" sz="3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91125" y="545993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2</a:t>
              </a:r>
              <a:endParaRPr lang="en-US" sz="36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44130" y="545993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8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0196 0.1004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50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" grpId="0"/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0523" y="1627413"/>
            <a:ext cx="10662037" cy="3190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none">
                <a:solidFill>
                  <a:schemeClr val="bg1"/>
                </a:solidFill>
                <a:latin typeface="Museo Sans 300" charset="0"/>
                <a:ea typeface="Museo Sans 300" charset="0"/>
                <a:cs typeface="Museo Sans 300" charset="0"/>
              </a:defRPr>
            </a:lvl1pPr>
          </a:lstStyle>
          <a:p>
            <a:endParaRPr lang="en-US" i="1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600" y="1627413"/>
            <a:ext cx="11102960" cy="3190245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Evaluating whole-model explanations</a:t>
            </a:r>
            <a:endParaRPr lang="en-US" sz="3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between competing models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3409"/>
            <a:ext cx="10515600" cy="4351338"/>
          </a:xfrm>
        </p:spPr>
        <p:txBody>
          <a:bodyPr/>
          <a:lstStyle/>
          <a:p>
            <a:r>
              <a:rPr lang="en-US" dirty="0" smtClean="0"/>
              <a:t>Ask people on Mechanical Turk which model generalizes better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38</a:t>
            </a:fld>
            <a:endParaRPr lang="en-US"/>
          </a:p>
        </p:txBody>
      </p:sp>
      <p:pic>
        <p:nvPicPr>
          <p:cNvPr id="4" name="Shape 4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70749" y="2207596"/>
            <a:ext cx="8522902" cy="4331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15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between competing models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2864" y="2954099"/>
            <a:ext cx="33792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If we picked based</a:t>
            </a:r>
          </a:p>
          <a:p>
            <a:r>
              <a:rPr lang="en-US" sz="2600" dirty="0" smtClean="0"/>
              <a:t>on accuracy, we </a:t>
            </a:r>
          </a:p>
          <a:p>
            <a:r>
              <a:rPr lang="en-US" sz="2600" dirty="0" smtClean="0"/>
              <a:t>would get it wrong.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527778317"/>
              </p:ext>
            </p:extLst>
          </p:nvPr>
        </p:nvGraphicFramePr>
        <p:xfrm>
          <a:off x="1344864" y="1439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40347" y="1672979"/>
            <a:ext cx="447742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89% of Mechanical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Turkers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ctr"/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identify more trustworthy model</a:t>
            </a:r>
          </a:p>
        </p:txBody>
      </p:sp>
    </p:spTree>
    <p:extLst>
      <p:ext uri="{BB962C8B-B14F-4D97-AF65-F5344CB8AC3E}">
        <p14:creationId xmlns:p14="http://schemas.microsoft.com/office/powerpoint/2010/main" val="9420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 uiExpand="1">
        <p:bldSub>
          <a:bldChart bld="seriesEl"/>
        </p:bldSub>
      </p:bldGraphic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2112" y="1627414"/>
            <a:ext cx="10662037" cy="3190245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What do we do to gain trust in ML?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between competing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92634" y="1414265"/>
            <a:ext cx="2235868" cy="1458828"/>
            <a:chOff x="1638301" y="1690689"/>
            <a:chExt cx="2235868" cy="1996290"/>
          </a:xfrm>
          <a:noFill/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0572" y="2312453"/>
              <a:ext cx="1349938" cy="1374526"/>
            </a:xfrm>
            <a:prstGeom prst="rect">
              <a:avLst/>
            </a:prstGeom>
            <a:grpFill/>
          </p:spPr>
        </p:pic>
        <p:sp>
          <p:nvSpPr>
            <p:cNvPr id="6" name="Rectangle 5"/>
            <p:cNvSpPr/>
            <p:nvPr/>
          </p:nvSpPr>
          <p:spPr>
            <a:xfrm>
              <a:off x="1638301" y="1690689"/>
              <a:ext cx="2165177" cy="1851478"/>
            </a:xfrm>
            <a:prstGeom prst="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38301" y="1828752"/>
              <a:ext cx="223586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 newsgroups - Train</a:t>
              </a:r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51223" t="20637"/>
          <a:stretch/>
        </p:blipFill>
        <p:spPr>
          <a:xfrm>
            <a:off x="4556460" y="1833673"/>
            <a:ext cx="1044360" cy="7994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290" y="3136698"/>
            <a:ext cx="1135743" cy="80218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899611" y="1414265"/>
            <a:ext cx="2165177" cy="1516206"/>
            <a:chOff x="1638301" y="1690689"/>
            <a:chExt cx="2165177" cy="199629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0572" y="2312453"/>
              <a:ext cx="1349938" cy="137452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1638301" y="1690689"/>
              <a:ext cx="2165177" cy="185147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38301" y="1828752"/>
              <a:ext cx="2131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 newsgroups - test</a:t>
              </a:r>
              <a:endParaRPr lang="en-US" dirty="0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51223" t="20637"/>
          <a:stretch/>
        </p:blipFill>
        <p:spPr>
          <a:xfrm>
            <a:off x="4594822" y="2851145"/>
            <a:ext cx="1044360" cy="79944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490631" y="4548432"/>
            <a:ext cx="2403582" cy="1807918"/>
            <a:chOff x="6445423" y="4033823"/>
            <a:chExt cx="2403582" cy="234868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9487" y="4733142"/>
              <a:ext cx="1811113" cy="1476754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6445423" y="4033823"/>
              <a:ext cx="2403582" cy="2348682"/>
              <a:chOff x="1638301" y="1690689"/>
              <a:chExt cx="2165177" cy="185147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1638301" y="1690689"/>
                <a:ext cx="2165177" cy="185147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38301" y="1828752"/>
                <a:ext cx="1771773" cy="277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Hidden religion dataset</a:t>
                </a:r>
                <a:endParaRPr lang="en-US" dirty="0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6341216" y="1833766"/>
            <a:ext cx="108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Accuracy: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120743" y="4622500"/>
            <a:ext cx="108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Accuracy: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569183" y="1795972"/>
            <a:ext cx="583814" cy="369332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94%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211535" y="2453722"/>
            <a:ext cx="583814" cy="36933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89%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344946" y="5030043"/>
            <a:ext cx="583814" cy="369332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57%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344946" y="5558937"/>
            <a:ext cx="583814" cy="36933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69%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3749877" y="2155371"/>
            <a:ext cx="520515" cy="407860"/>
            <a:chOff x="3749877" y="2155371"/>
            <a:chExt cx="520515" cy="407860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3751287" y="2155371"/>
              <a:ext cx="519105" cy="99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749877" y="219389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cxnSp>
        <p:nvCxnSpPr>
          <p:cNvPr id="76" name="Straight Arrow Connector 75"/>
          <p:cNvCxnSpPr/>
          <p:nvPr/>
        </p:nvCxnSpPr>
        <p:spPr>
          <a:xfrm>
            <a:off x="5829559" y="2193899"/>
            <a:ext cx="28424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262" y="4118623"/>
            <a:ext cx="2088881" cy="1434365"/>
          </a:xfrm>
          <a:prstGeom prst="rect">
            <a:avLst/>
          </a:prstGeom>
        </p:spPr>
      </p:pic>
      <p:cxnSp>
        <p:nvCxnSpPr>
          <p:cNvPr id="83" name="Straight Arrow Connector 82"/>
          <p:cNvCxnSpPr/>
          <p:nvPr/>
        </p:nvCxnSpPr>
        <p:spPr>
          <a:xfrm>
            <a:off x="9775886" y="3081782"/>
            <a:ext cx="0" cy="916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9760703" y="351179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Explain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6807334" y="4700231"/>
            <a:ext cx="2134466" cy="1127177"/>
            <a:chOff x="9647079" y="4628283"/>
            <a:chExt cx="2134466" cy="1127177"/>
          </a:xfrm>
        </p:grpSpPr>
        <p:grpSp>
          <p:nvGrpSpPr>
            <p:cNvPr id="79" name="Group 78"/>
            <p:cNvGrpSpPr/>
            <p:nvPr/>
          </p:nvGrpSpPr>
          <p:grpSpPr>
            <a:xfrm rot="5400000">
              <a:off x="10548164" y="4522079"/>
              <a:ext cx="951924" cy="1514838"/>
              <a:chOff x="4263591" y="1089851"/>
              <a:chExt cx="951924" cy="1514838"/>
            </a:xfrm>
          </p:grpSpPr>
          <p:cxnSp>
            <p:nvCxnSpPr>
              <p:cNvPr id="80" name="Straight Arrow Connector 79"/>
              <p:cNvCxnSpPr/>
              <p:nvPr/>
            </p:nvCxnSpPr>
            <p:spPr>
              <a:xfrm rot="16200000" flipH="1">
                <a:off x="3641046" y="1939956"/>
                <a:ext cx="12450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 rot="16200000">
                <a:off x="3996431" y="1385605"/>
                <a:ext cx="151483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Choose which</a:t>
                </a:r>
              </a:p>
              <a:p>
                <a:r>
                  <a:rPr lang="en-US" dirty="0" smtClean="0"/>
                  <a:t>will generalize</a:t>
                </a:r>
              </a:p>
              <a:p>
                <a:r>
                  <a:rPr lang="en-US" dirty="0" smtClean="0"/>
                  <a:t>better</a:t>
                </a:r>
                <a:endParaRPr lang="en-US" dirty="0"/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9647079" y="4628283"/>
              <a:ext cx="343364" cy="369332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647079" y="5212067"/>
              <a:ext cx="343364" cy="36933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</a:t>
              </a:r>
              <a:endParaRPr lang="en-US" dirty="0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5639182" y="25975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5823913" y="2629190"/>
            <a:ext cx="2696687" cy="62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3513110" y="2956670"/>
            <a:ext cx="999851" cy="312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137342" y="2427654"/>
            <a:ext cx="108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Accuracy:</a:t>
            </a:r>
            <a:endParaRPr lang="en-US"/>
          </a:p>
        </p:txBody>
      </p:sp>
      <p:pic>
        <p:nvPicPr>
          <p:cNvPr id="9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06" y="5490396"/>
            <a:ext cx="51593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4"/>
          <a:stretch>
            <a:fillRect/>
          </a:stretch>
        </p:blipFill>
        <p:spPr bwMode="auto">
          <a:xfrm>
            <a:off x="5146130" y="4945978"/>
            <a:ext cx="4667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2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 animBg="1"/>
      <p:bldP spid="54" grpId="0" animBg="1"/>
      <p:bldP spid="55" grpId="0" animBg="1"/>
      <p:bldP spid="56" grpId="0" animBg="1"/>
      <p:bldP spid="84" grpId="0"/>
      <p:bldP spid="7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bad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 err="1" smtClean="0"/>
              <a:t>Turkers</a:t>
            </a:r>
            <a:r>
              <a:rPr lang="en" dirty="0" smtClean="0"/>
              <a:t> click on 'useless' words for the task in each round</a:t>
            </a:r>
          </a:p>
        </p:txBody>
      </p:sp>
      <p:pic>
        <p:nvPicPr>
          <p:cNvPr id="4" name="Shape 4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43337" y="2315634"/>
            <a:ext cx="7516880" cy="42883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Fixing bad classifiers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110066"/>
              </p:ext>
            </p:extLst>
          </p:nvPr>
        </p:nvGraphicFramePr>
        <p:xfrm>
          <a:off x="654051" y="1600200"/>
          <a:ext cx="909701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1341097" y="3240445"/>
            <a:ext cx="33201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Museo Sans 100"/>
                <a:cs typeface="Museo Sans 100"/>
              </a:rPr>
              <a:t>Accuracy on hidden set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0360" y="4332111"/>
            <a:ext cx="2660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Train on 20 newsgroups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20726" y="2861733"/>
            <a:ext cx="2544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Train on hand-cleaned </a:t>
            </a: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   20 newsgroups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7741" y="1710150"/>
            <a:ext cx="2660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Train on 20 newsgroups</a:t>
            </a:r>
          </a:p>
          <a:p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urkers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clean 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2156" y="5503919"/>
            <a:ext cx="8758437" cy="62224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33247" y="181563"/>
            <a:ext cx="4911216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Mechanical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Turkers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can do </a:t>
            </a:r>
          </a:p>
          <a:p>
            <a:pPr algn="ctr"/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‘feature engineering’ really well!</a:t>
            </a:r>
          </a:p>
        </p:txBody>
      </p:sp>
    </p:spTree>
    <p:extLst>
      <p:ext uri="{BB962C8B-B14F-4D97-AF65-F5344CB8AC3E}">
        <p14:creationId xmlns:p14="http://schemas.microsoft.com/office/powerpoint/2010/main" val="103622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Graphic spid="4" grpId="1" uiExpand="1">
        <p:bldSub>
          <a:bldChart bld="series"/>
        </p:bldSub>
      </p:bldGraphic>
      <p:bldP spid="5" grpId="0"/>
      <p:bldP spid="6" grpId="0"/>
      <p:bldP spid="7" grpId="0"/>
      <p:bldP spid="8" grpId="0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Fixing bad classifiers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43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59977" y="1815705"/>
            <a:ext cx="2235868" cy="1458828"/>
            <a:chOff x="1638301" y="1690689"/>
            <a:chExt cx="2235868" cy="19962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0572" y="2312453"/>
              <a:ext cx="1349938" cy="13745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38301" y="1690689"/>
              <a:ext cx="2165177" cy="185147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38301" y="1828752"/>
              <a:ext cx="2235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20 newsgroups - Train</a:t>
              </a:r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1223" t="20637"/>
          <a:stretch/>
        </p:blipFill>
        <p:spPr>
          <a:xfrm>
            <a:off x="4376304" y="2051822"/>
            <a:ext cx="1453475" cy="1112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622" y="4094999"/>
            <a:ext cx="1135743" cy="80218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62723" y="2908091"/>
            <a:ext cx="2165177" cy="1516206"/>
            <a:chOff x="1638301" y="1690689"/>
            <a:chExt cx="2165177" cy="199629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0572" y="2312453"/>
              <a:ext cx="1349938" cy="137452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1638301" y="1690689"/>
              <a:ext cx="2165177" cy="185147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38301" y="1828752"/>
              <a:ext cx="2131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 newsgroups - test</a:t>
              </a:r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427034" y="1757567"/>
            <a:ext cx="2403582" cy="1807918"/>
            <a:chOff x="6445423" y="4033823"/>
            <a:chExt cx="2403582" cy="234868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9487" y="4733142"/>
              <a:ext cx="1811113" cy="1476754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6445423" y="4033823"/>
              <a:ext cx="2403582" cy="2348682"/>
              <a:chOff x="1638301" y="1690689"/>
              <a:chExt cx="2165177" cy="185147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1638301" y="1690689"/>
                <a:ext cx="2165177" cy="185147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38301" y="1828752"/>
                <a:ext cx="1771773" cy="277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Hidden religion dataset</a:t>
                </a:r>
                <a:endParaRPr lang="en-US" dirty="0"/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3717220" y="2556811"/>
            <a:ext cx="622478" cy="407860"/>
            <a:chOff x="3749877" y="2155371"/>
            <a:chExt cx="622478" cy="407860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3751287" y="2155371"/>
              <a:ext cx="519105" cy="99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749877" y="2193899"/>
              <a:ext cx="622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train</a:t>
              </a:r>
              <a:endParaRPr lang="en-US" dirty="0"/>
            </a:p>
          </p:txBody>
        </p:sp>
      </p:grpSp>
      <p:cxnSp>
        <p:nvCxnSpPr>
          <p:cNvPr id="76" name="Straight Arrow Connector 75"/>
          <p:cNvCxnSpPr/>
          <p:nvPr/>
        </p:nvCxnSpPr>
        <p:spPr>
          <a:xfrm>
            <a:off x="5796902" y="2595339"/>
            <a:ext cx="755078" cy="398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 rot="1349677">
            <a:off x="5668392" y="2760596"/>
            <a:ext cx="84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</a:t>
            </a:r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154" y="5096105"/>
            <a:ext cx="2088881" cy="1434365"/>
          </a:xfrm>
          <a:prstGeom prst="rect">
            <a:avLst/>
          </a:prstGeom>
        </p:spPr>
      </p:pic>
      <p:cxnSp>
        <p:nvCxnSpPr>
          <p:cNvPr id="83" name="Straight Arrow Connector 82"/>
          <p:cNvCxnSpPr/>
          <p:nvPr/>
        </p:nvCxnSpPr>
        <p:spPr>
          <a:xfrm flipH="1">
            <a:off x="5885960" y="4824859"/>
            <a:ext cx="588750" cy="542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 rot="21491454">
            <a:off x="5520050" y="460703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Explain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5606525" y="29990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flipH="1" flipV="1">
            <a:off x="3182186" y="3517007"/>
            <a:ext cx="840752" cy="1264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59410" y="3114042"/>
            <a:ext cx="2273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REPEAT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804359" y="2352881"/>
            <a:ext cx="3360742" cy="421960"/>
            <a:chOff x="3751287" y="2155371"/>
            <a:chExt cx="3360742" cy="421960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3751287" y="2155371"/>
              <a:ext cx="3360742" cy="385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4976878" y="2207999"/>
              <a:ext cx="976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Evaluate</a:t>
              </a:r>
              <a:endParaRPr lang="en-US" dirty="0"/>
            </a:p>
          </p:txBody>
        </p:sp>
      </p:grpSp>
      <p:sp>
        <p:nvSpPr>
          <p:cNvPr id="68" name="Shape 475"/>
          <p:cNvSpPr txBox="1"/>
          <p:nvPr/>
        </p:nvSpPr>
        <p:spPr>
          <a:xfrm>
            <a:off x="9325272" y="3632364"/>
            <a:ext cx="3173040" cy="526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 err="1" smtClean="0"/>
              <a:t>Turkers</a:t>
            </a:r>
            <a:r>
              <a:rPr lang="en-US" sz="2400" dirty="0" smtClean="0"/>
              <a:t> don’t know about this dataset</a:t>
            </a:r>
            <a:endParaRPr lang="en" sz="2400" dirty="0"/>
          </a:p>
        </p:txBody>
      </p:sp>
    </p:spTree>
    <p:extLst>
      <p:ext uri="{BB962C8B-B14F-4D97-AF65-F5344CB8AC3E}">
        <p14:creationId xmlns:p14="http://schemas.microsoft.com/office/powerpoint/2010/main" val="128818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4" grpId="0"/>
      <p:bldP spid="15" grpId="0"/>
      <p:bldP spid="6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0523" y="1627413"/>
            <a:ext cx="10662037" cy="3190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none">
                <a:solidFill>
                  <a:schemeClr val="bg1"/>
                </a:solidFill>
                <a:latin typeface="Museo Sans 300" charset="0"/>
                <a:ea typeface="Museo Sans 300" charset="0"/>
                <a:cs typeface="Museo Sans 300" charset="0"/>
              </a:defRPr>
            </a:lvl1pPr>
          </a:lstStyle>
          <a:p>
            <a:endParaRPr lang="en-US" i="1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600" y="1627413"/>
            <a:ext cx="11102960" cy="3190245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Conclusion</a:t>
            </a:r>
            <a:endParaRPr lang="en-US" sz="3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Arrow 7"/>
          <p:cNvSpPr/>
          <p:nvPr/>
        </p:nvSpPr>
        <p:spPr>
          <a:xfrm rot="13819015">
            <a:off x="6646065" y="1699056"/>
            <a:ext cx="2908782" cy="57518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Left Arrow 5"/>
          <p:cNvSpPr/>
          <p:nvPr/>
        </p:nvSpPr>
        <p:spPr>
          <a:xfrm rot="16200000">
            <a:off x="5375117" y="1967084"/>
            <a:ext cx="1816785" cy="568748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Left Arrow 3"/>
          <p:cNvSpPr/>
          <p:nvPr/>
        </p:nvSpPr>
        <p:spPr>
          <a:xfrm rot="18799283">
            <a:off x="2901459" y="1669342"/>
            <a:ext cx="3171155" cy="57518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073526" y="6356350"/>
            <a:ext cx="2280274" cy="306941"/>
          </a:xfrm>
        </p:spPr>
        <p:txBody>
          <a:bodyPr/>
          <a:lstStyle/>
          <a:p>
            <a:fld id="{C1EE84A8-9B7B-FB47-94C5-93C441D115E4}" type="slidenum">
              <a:rPr lang="en-US" smtClean="0"/>
              <a:t>45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384498" y="709383"/>
            <a:ext cx="3826123" cy="131046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4384498" y="709383"/>
            <a:ext cx="3826123" cy="13104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940" tIns="27940" rIns="27940" bIns="2794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0" i="0" kern="1200" dirty="0" smtClean="0">
                <a:latin typeface="Calibri" charset="0"/>
                <a:ea typeface="Calibri" charset="0"/>
                <a:cs typeface="Calibri" charset="0"/>
              </a:rPr>
              <a:t>LIME</a:t>
            </a:r>
            <a:endParaRPr lang="en-US" sz="4000" b="0" i="0" kern="1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0871" y="3160435"/>
            <a:ext cx="3050693" cy="2490267"/>
          </a:xfrm>
          <a:prstGeom prst="rect">
            <a:avLst/>
          </a:prstGeom>
          <a:solidFill>
            <a:srgbClr val="0A8CC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440871" y="3189545"/>
            <a:ext cx="3050693" cy="22968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0" i="0" kern="1200" dirty="0" smtClean="0">
                <a:latin typeface="Calibri" charset="0"/>
                <a:ea typeface="Calibri" charset="0"/>
                <a:cs typeface="Calibri" charset="0"/>
              </a:rPr>
              <a:t>Trust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b="0" i="0" kern="1200" dirty="0" smtClean="0">
              <a:latin typeface="Calibri" charset="0"/>
              <a:ea typeface="Calibri" charset="0"/>
              <a:cs typeface="Calibri" charset="0"/>
            </a:endParaRPr>
          </a:p>
          <a:p>
            <a:pPr lvl="0" algn="ctr"/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Does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my model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really work?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99647" y="3159851"/>
            <a:ext cx="3368093" cy="249026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4599647" y="3188961"/>
            <a:ext cx="3368093" cy="22968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0" i="0" kern="1200" baseline="0" dirty="0" smtClean="0">
                <a:latin typeface="Calibri" charset="0"/>
                <a:ea typeface="Calibri" charset="0"/>
                <a:cs typeface="Calibri" charset="0"/>
              </a:rPr>
              <a:t>Insights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b="0" i="0" kern="1200" baseline="0" dirty="0" smtClean="0">
              <a:latin typeface="Calibri" charset="0"/>
              <a:ea typeface="Calibri" charset="0"/>
              <a:cs typeface="Calibri" charset="0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0" i="0" kern="1200" baseline="0" dirty="0" smtClean="0">
                <a:latin typeface="Calibri" charset="0"/>
                <a:ea typeface="Calibri" charset="0"/>
                <a:cs typeface="Calibri" charset="0"/>
              </a:rPr>
              <a:t>What</a:t>
            </a:r>
            <a:r>
              <a:rPr lang="en-US" sz="2800" b="0" i="0" kern="1200" dirty="0" smtClean="0">
                <a:latin typeface="Calibri" charset="0"/>
                <a:ea typeface="Calibri" charset="0"/>
                <a:cs typeface="Calibri" charset="0"/>
              </a:rPr>
              <a:t> is my model doing?</a:t>
            </a:r>
            <a:endParaRPr lang="en-US" sz="2800" b="0" i="0" kern="1200" baseline="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37167" y="3160435"/>
            <a:ext cx="3073196" cy="249026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937167" y="3189545"/>
            <a:ext cx="3073196" cy="22968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Improve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dirty="0">
              <a:latin typeface="Calibri" charset="0"/>
              <a:ea typeface="Calibri" charset="0"/>
              <a:cs typeface="Calibri" charset="0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0" i="0" kern="1200" dirty="0" smtClean="0">
                <a:latin typeface="Calibri" charset="0"/>
                <a:ea typeface="Calibri" charset="0"/>
                <a:cs typeface="Calibri" charset="0"/>
              </a:rPr>
              <a:t>How do I fix my model?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7395" y="5945242"/>
            <a:ext cx="81409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Open source project: https://</a:t>
            </a:r>
            <a:r>
              <a:rPr lang="en-US" sz="2600" dirty="0" err="1"/>
              <a:t>github.com</a:t>
            </a:r>
            <a:r>
              <a:rPr lang="en-US" sz="2600" dirty="0"/>
              <a:t>/</a:t>
            </a:r>
            <a:r>
              <a:rPr lang="en-US" sz="2600" dirty="0" err="1"/>
              <a:t>marcotcr</a:t>
            </a:r>
            <a:r>
              <a:rPr lang="en-US" sz="2600" dirty="0"/>
              <a:t>/lime</a:t>
            </a:r>
          </a:p>
        </p:txBody>
      </p:sp>
    </p:spTree>
    <p:extLst>
      <p:ext uri="{BB962C8B-B14F-4D97-AF65-F5344CB8AC3E}">
        <p14:creationId xmlns:p14="http://schemas.microsoft.com/office/powerpoint/2010/main" val="111407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3" grpId="0"/>
      <p:bldP spid="11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2410" y="-1357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How we try to gain trust</a:t>
            </a:r>
            <a:r>
              <a:rPr lang="is-IS" sz="3600" dirty="0" smtClean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>
                <a:latin typeface="Calibri" charset="0"/>
                <a:ea typeface="Calibri" charset="0"/>
                <a:cs typeface="Calibri" charset="0"/>
              </a:rPr>
              <a:t>5</a:t>
            </a:fld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38706161"/>
              </p:ext>
            </p:extLst>
          </p:nvPr>
        </p:nvGraphicFramePr>
        <p:xfrm>
          <a:off x="322410" y="939891"/>
          <a:ext cx="8125883" cy="5128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hape 18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0779" y="2335403"/>
            <a:ext cx="4548840" cy="429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38"/>
          <p:cNvPicPr preferRelativeResize="0"/>
          <p:nvPr/>
        </p:nvPicPr>
        <p:blipFill rotWithShape="1">
          <a:blip r:embed="rId8">
            <a:alphaModFix/>
          </a:blip>
          <a:srcRect t="21425" b="21425"/>
          <a:stretch/>
        </p:blipFill>
        <p:spPr>
          <a:xfrm>
            <a:off x="4463470" y="2335403"/>
            <a:ext cx="7535637" cy="414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26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56C255-8F1F-8E49-88A0-8936C4FD0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1C56C255-8F1F-8E49-88A0-8936C4FD09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E17D95-FFF0-4048-A97C-F71D696AEA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82E17D95-FFF0-4048-A97C-F71D696AEA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2E4999-E389-4948-A42D-D70992FE8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BB2E4999-E389-4948-A42D-D70992FE8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495F11-625A-5D4E-B8A1-3F310FD29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07495F11-625A-5D4E-B8A1-3F310FD29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A3586F-30A7-DA49-87F6-AE8F25BB7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dgm id="{A1A3586F-30A7-DA49-87F6-AE8F25BB77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C2B336-B408-E44F-9AAB-431E60263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58C2B336-B408-E44F-9AAB-431E60263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AC9FEC-109F-B54B-9260-601440685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75AC9FEC-109F-B54B-9260-6014406853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03BF3E7-512C-4B4C-9F32-1428538FA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303BF3E7-512C-4B4C-9F32-1428538FA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>
                <a:latin typeface="Calibri" charset="0"/>
                <a:ea typeface="Calibri" charset="0"/>
                <a:cs typeface="Calibri" charset="0"/>
              </a:rPr>
              <a:t>6</a:t>
            </a:fld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00939" y="1451700"/>
            <a:ext cx="5450574" cy="1270872"/>
            <a:chOff x="0" y="2484"/>
            <a:chExt cx="10973811" cy="1270872"/>
          </a:xfrm>
        </p:grpSpPr>
        <p:sp>
          <p:nvSpPr>
            <p:cNvPr id="5" name="Rounded Rectangle 4"/>
            <p:cNvSpPr/>
            <p:nvPr/>
          </p:nvSpPr>
          <p:spPr>
            <a:xfrm>
              <a:off x="0" y="2484"/>
              <a:ext cx="10973811" cy="12708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7223" y="39707"/>
              <a:ext cx="10899365" cy="1196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0" i="0" kern="1200" dirty="0" smtClean="0">
                  <a:latin typeface="Calibri" charset="0"/>
                  <a:ea typeface="Calibri" charset="0"/>
                  <a:cs typeface="Calibri" charset="0"/>
                </a:rPr>
                <a:t>20 Newsgroups subset –</a:t>
              </a:r>
            </a:p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0" i="0" kern="1200" dirty="0" smtClean="0">
                  <a:latin typeface="Calibri" charset="0"/>
                  <a:ea typeface="Calibri" charset="0"/>
                  <a:cs typeface="Calibri" charset="0"/>
                </a:rPr>
                <a:t>Atheism vs Christianity</a:t>
              </a:r>
              <a:endParaRPr lang="en-US" sz="3600" b="0" i="0" kern="12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00939" y="2802002"/>
            <a:ext cx="5450574" cy="1826880"/>
            <a:chOff x="2800939" y="2802002"/>
            <a:chExt cx="5450574" cy="1826880"/>
          </a:xfrm>
        </p:grpSpPr>
        <p:grpSp>
          <p:nvGrpSpPr>
            <p:cNvPr id="8" name="Group 7"/>
            <p:cNvGrpSpPr/>
            <p:nvPr/>
          </p:nvGrpSpPr>
          <p:grpSpPr>
            <a:xfrm>
              <a:off x="5240279" y="2802002"/>
              <a:ext cx="571892" cy="476577"/>
              <a:chOff x="5200959" y="1352786"/>
              <a:chExt cx="571892" cy="476577"/>
            </a:xfrm>
          </p:grpSpPr>
          <p:sp>
            <p:nvSpPr>
              <p:cNvPr id="12" name="Right Arrow 11"/>
              <p:cNvSpPr/>
              <p:nvPr/>
            </p:nvSpPr>
            <p:spPr>
              <a:xfrm rot="5400000">
                <a:off x="5248616" y="1305129"/>
                <a:ext cx="476577" cy="571892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ight Arrow 6"/>
              <p:cNvSpPr/>
              <p:nvPr/>
            </p:nvSpPr>
            <p:spPr>
              <a:xfrm>
                <a:off x="5315337" y="1352787"/>
                <a:ext cx="343136" cy="33360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300" kern="12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800939" y="3358010"/>
              <a:ext cx="5450574" cy="1270872"/>
              <a:chOff x="0" y="1908794"/>
              <a:chExt cx="10973811" cy="1270872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0" y="1908794"/>
                <a:ext cx="10973811" cy="127087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Rounded Rectangle 8"/>
              <p:cNvSpPr/>
              <p:nvPr/>
            </p:nvSpPr>
            <p:spPr>
              <a:xfrm>
                <a:off x="37223" y="1946017"/>
                <a:ext cx="10899365" cy="11964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7160" tIns="137160" rIns="137160" bIns="13716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b="0" i="0" kern="1200" dirty="0" smtClean="0">
                    <a:latin typeface="Calibri" charset="0"/>
                    <a:ea typeface="Calibri" charset="0"/>
                    <a:cs typeface="Calibri" charset="0"/>
                  </a:rPr>
                  <a:t>94% accuracy!!!</a:t>
                </a:r>
                <a:endParaRPr lang="en-US" sz="3600" b="0" i="0" kern="12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9320" y="4708311"/>
            <a:ext cx="10973811" cy="1826880"/>
            <a:chOff x="39320" y="4708311"/>
            <a:chExt cx="10973811" cy="1826880"/>
          </a:xfrm>
        </p:grpSpPr>
        <p:grpSp>
          <p:nvGrpSpPr>
            <p:cNvPr id="15" name="Group 14"/>
            <p:cNvGrpSpPr/>
            <p:nvPr/>
          </p:nvGrpSpPr>
          <p:grpSpPr>
            <a:xfrm>
              <a:off x="5240279" y="4708311"/>
              <a:ext cx="571892" cy="476577"/>
              <a:chOff x="5200959" y="3259095"/>
              <a:chExt cx="571892" cy="476577"/>
            </a:xfrm>
          </p:grpSpPr>
          <p:sp>
            <p:nvSpPr>
              <p:cNvPr id="19" name="Right Arrow 18"/>
              <p:cNvSpPr/>
              <p:nvPr/>
            </p:nvSpPr>
            <p:spPr>
              <a:xfrm rot="5400000">
                <a:off x="5248616" y="3211438"/>
                <a:ext cx="476577" cy="571892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ight Arrow 10"/>
              <p:cNvSpPr/>
              <p:nvPr/>
            </p:nvSpPr>
            <p:spPr>
              <a:xfrm>
                <a:off x="5315337" y="3259096"/>
                <a:ext cx="343136" cy="33360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300" kern="12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9320" y="5264319"/>
              <a:ext cx="10973811" cy="1270872"/>
              <a:chOff x="0" y="3815103"/>
              <a:chExt cx="10973811" cy="1270872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0" y="3815103"/>
                <a:ext cx="10973811" cy="127087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ounded Rectangle 12"/>
              <p:cNvSpPr/>
              <p:nvPr/>
            </p:nvSpPr>
            <p:spPr>
              <a:xfrm>
                <a:off x="37223" y="3852326"/>
                <a:ext cx="10899365" cy="11964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7160" tIns="137160" rIns="137160" bIns="13716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b="0" i="0" kern="1200" dirty="0" smtClean="0">
                    <a:latin typeface="Calibri" charset="0"/>
                    <a:ea typeface="Calibri" charset="0"/>
                    <a:cs typeface="Calibri" charset="0"/>
                  </a:rPr>
                  <a:t>Predictions due to </a:t>
                </a:r>
                <a:r>
                  <a:rPr lang="en-US" sz="3600" b="0" i="0" kern="12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email addresses, names,</a:t>
                </a:r>
                <a:r>
                  <a:rPr lang="is-IS" sz="3600" b="0" i="0" kern="12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…</a:t>
                </a:r>
                <a:endParaRPr lang="en-US" sz="3600" b="0" i="0" kern="120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382246" y="1141567"/>
            <a:ext cx="3637946" cy="4043322"/>
            <a:chOff x="8382246" y="1141567"/>
            <a:chExt cx="3637946" cy="4043322"/>
          </a:xfrm>
        </p:grpSpPr>
        <p:sp>
          <p:nvSpPr>
            <p:cNvPr id="22" name="Bent Arrow 21"/>
            <p:cNvSpPr/>
            <p:nvPr/>
          </p:nvSpPr>
          <p:spPr>
            <a:xfrm flipH="1">
              <a:off x="8382246" y="3598333"/>
              <a:ext cx="1241813" cy="1586556"/>
            </a:xfrm>
            <a:prstGeom prst="ben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8452806" y="1141567"/>
              <a:ext cx="3567386" cy="2456766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3600" dirty="0" smtClean="0">
                  <a:latin typeface="Calibri" charset="0"/>
                  <a:ea typeface="Calibri" charset="0"/>
                  <a:cs typeface="Calibri" charset="0"/>
                </a:rPr>
                <a:t>Test on recent dataset, accuracy only 57%</a:t>
              </a:r>
              <a:endParaRPr lang="en-US" sz="36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4" name="Title 5"/>
          <p:cNvSpPr txBox="1">
            <a:spLocks/>
          </p:cNvSpPr>
          <p:nvPr/>
        </p:nvSpPr>
        <p:spPr>
          <a:xfrm>
            <a:off x="322410" y="-1357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Accuracy problems - example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2410" y="-1357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we try to gain trust</a:t>
            </a:r>
            <a:r>
              <a:rPr lang="is-IS" sz="3600" dirty="0" smtClean="0"/>
              <a:t>…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13930440"/>
              </p:ext>
            </p:extLst>
          </p:nvPr>
        </p:nvGraphicFramePr>
        <p:xfrm>
          <a:off x="322410" y="939891"/>
          <a:ext cx="8125883" cy="5128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Shape 2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2623" y="3594368"/>
            <a:ext cx="5005669" cy="228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83502" y="1365856"/>
            <a:ext cx="2967559" cy="4457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75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495F11-625A-5D4E-B8A1-3F310FD29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07495F11-625A-5D4E-B8A1-3F310FD29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1A3586F-30A7-DA49-87F6-AE8F25BB7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A1A3586F-30A7-DA49-87F6-AE8F25BB77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8C2B336-B408-E44F-9AAB-431E60263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graphicEl>
                                              <a:dgm id="{58C2B336-B408-E44F-9AAB-431E60263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5AC9FEC-109F-B54B-9260-601440685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graphicEl>
                                              <a:dgm id="{75AC9FEC-109F-B54B-9260-6014406853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03BF3E7-512C-4B4C-9F32-1428538FA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dgm id="{303BF3E7-512C-4B4C-9F32-1428538FA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0523" y="1627413"/>
            <a:ext cx="10662037" cy="3190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none">
                <a:solidFill>
                  <a:schemeClr val="bg1"/>
                </a:solidFill>
                <a:latin typeface="Museo Sans 300" charset="0"/>
                <a:ea typeface="Museo Sans 300" charset="0"/>
                <a:cs typeface="Museo Sans 300" charset="0"/>
              </a:defRPr>
            </a:lvl1pPr>
          </a:lstStyle>
          <a:p>
            <a:endParaRPr lang="en-US" i="1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600" y="1627413"/>
            <a:ext cx="10662037" cy="3190245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Explaining individual predictions: </a:t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				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Making any model interpretable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960390" y="1961040"/>
            <a:ext cx="1554480" cy="356616"/>
          </a:xfrm>
          <a:prstGeom prst="rect">
            <a:avLst/>
          </a:prstGeom>
          <a:solidFill>
            <a:srgbClr val="FB8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28078" y="2327030"/>
            <a:ext cx="1070963" cy="355971"/>
          </a:xfrm>
          <a:prstGeom prst="rect">
            <a:avLst/>
          </a:prstGeom>
          <a:solidFill>
            <a:srgbClr val="277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66055" y="2335316"/>
            <a:ext cx="657369" cy="355971"/>
          </a:xfrm>
          <a:prstGeom prst="rect">
            <a:avLst/>
          </a:prstGeom>
          <a:solidFill>
            <a:srgbClr val="277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03574" y="1605069"/>
            <a:ext cx="749333" cy="355971"/>
          </a:xfrm>
          <a:prstGeom prst="rect">
            <a:avLst/>
          </a:prstGeom>
          <a:solidFill>
            <a:srgbClr val="277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380251" y="1961040"/>
            <a:ext cx="1000770" cy="356616"/>
          </a:xfrm>
          <a:prstGeom prst="rect">
            <a:avLst/>
          </a:prstGeom>
          <a:solidFill>
            <a:srgbClr val="FB8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554122" y="1961040"/>
            <a:ext cx="245803" cy="355971"/>
          </a:xfrm>
          <a:prstGeom prst="rect">
            <a:avLst/>
          </a:prstGeom>
          <a:solidFill>
            <a:srgbClr val="277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6" b="30366"/>
          <a:stretch/>
        </p:blipFill>
        <p:spPr>
          <a:xfrm>
            <a:off x="6475772" y="2988080"/>
            <a:ext cx="3118548" cy="438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2" b="17134"/>
          <a:stretch/>
        </p:blipFill>
        <p:spPr>
          <a:xfrm>
            <a:off x="6475772" y="3421548"/>
            <a:ext cx="3118548" cy="4029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8"/>
          <a:stretch/>
        </p:blipFill>
        <p:spPr>
          <a:xfrm>
            <a:off x="6475772" y="3784090"/>
            <a:ext cx="3118548" cy="4979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 b="73081"/>
          <a:stretch/>
        </p:blipFill>
        <p:spPr>
          <a:xfrm>
            <a:off x="6475772" y="1723481"/>
            <a:ext cx="3118548" cy="4483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6" b="58831"/>
          <a:stretch/>
        </p:blipFill>
        <p:spPr>
          <a:xfrm>
            <a:off x="6475772" y="2161638"/>
            <a:ext cx="3118548" cy="3972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5409"/>
          <a:stretch/>
        </p:blipFill>
        <p:spPr>
          <a:xfrm>
            <a:off x="6475772" y="2552427"/>
            <a:ext cx="3118548" cy="444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an explanation looks like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1" y="5039283"/>
            <a:ext cx="3492499" cy="127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56" y="4857001"/>
            <a:ext cx="1257300" cy="16383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0135145" y="3742267"/>
            <a:ext cx="1645617" cy="1097392"/>
          </a:xfrm>
          <a:prstGeom prst="wedgeRoundRectCallout">
            <a:avLst>
              <a:gd name="adj1" fmla="val -46255"/>
              <a:gd name="adj2" fmla="val 7913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Why did this happen? How do I fix it?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87"/>
          <a:stretch/>
        </p:blipFill>
        <p:spPr>
          <a:xfrm>
            <a:off x="6467437" y="1382455"/>
            <a:ext cx="3118548" cy="34297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8348133" y="2472267"/>
            <a:ext cx="660400" cy="10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229600" y="2726267"/>
            <a:ext cx="931333" cy="63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42951" y="2221336"/>
            <a:ext cx="2716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Appear in 21% of training </a:t>
            </a:r>
          </a:p>
          <a:p>
            <a:r>
              <a:rPr lang="en-US" dirty="0" smtClean="0"/>
              <a:t>examples, almost always in</a:t>
            </a:r>
          </a:p>
          <a:p>
            <a:r>
              <a:rPr lang="en-US" dirty="0" smtClean="0"/>
              <a:t>atheism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136466" y="3249564"/>
            <a:ext cx="940934" cy="58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02211" y="3044928"/>
            <a:ext cx="283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Appears in 11% of training</a:t>
            </a:r>
          </a:p>
          <a:p>
            <a:r>
              <a:rPr lang="en-US" dirty="0" smtClean="0"/>
              <a:t>examples, </a:t>
            </a:r>
            <a:r>
              <a:rPr lang="en-US" b="1" dirty="0" smtClean="0"/>
              <a:t>always</a:t>
            </a:r>
            <a:r>
              <a:rPr lang="en-US" dirty="0" smtClean="0"/>
              <a:t> in atheism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84A8-9B7B-FB47-94C5-93C441D115E4}" type="slidenum">
              <a:rPr lang="en-US" smtClean="0"/>
              <a:t>9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28078" y="3029159"/>
            <a:ext cx="1554480" cy="356616"/>
          </a:xfrm>
          <a:prstGeom prst="rect">
            <a:avLst/>
          </a:prstGeom>
          <a:solidFill>
            <a:srgbClr val="FB8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1985" y="1521770"/>
            <a:ext cx="60301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From: Keith Richards</a:t>
            </a:r>
          </a:p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Subject: Christianity is the answer</a:t>
            </a:r>
          </a:p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NTTP-Posting-Host: </a:t>
            </a:r>
            <a:r>
              <a:rPr lang="en-US" sz="2400" dirty="0" err="1" smtClean="0">
                <a:latin typeface="Helvetica Neue" charset="0"/>
                <a:ea typeface="Helvetica Neue" charset="0"/>
                <a:cs typeface="Helvetica Neue" charset="0"/>
              </a:rPr>
              <a:t>x.x.com</a:t>
            </a:r>
            <a:endParaRPr lang="en-US" sz="24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I think Christianity is the one true religion.</a:t>
            </a:r>
          </a:p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If you’d like to know more, send me a note</a:t>
            </a: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1" name="Right Arrow 40"/>
          <p:cNvSpPr/>
          <p:nvPr/>
        </p:nvSpPr>
        <p:spPr>
          <a:xfrm rot="5400000">
            <a:off x="2618350" y="4080231"/>
            <a:ext cx="803819" cy="8063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dirty="0">
              <a:latin typeface="Museo Sans 100"/>
              <a:cs typeface="Museo Sans 10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3587" y="4249255"/>
            <a:ext cx="9454719" cy="2132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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 Will not generalize</a:t>
            </a:r>
          </a:p>
          <a:p>
            <a:pPr algn="ctr"/>
            <a:r>
              <a:rPr lang="en-US" sz="3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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 Don’t trust this model!</a:t>
            </a:r>
          </a:p>
        </p:txBody>
      </p:sp>
    </p:spTree>
    <p:extLst>
      <p:ext uri="{BB962C8B-B14F-4D97-AF65-F5344CB8AC3E}">
        <p14:creationId xmlns:p14="http://schemas.microsoft.com/office/powerpoint/2010/main" val="9777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8" grpId="0" animBg="1"/>
      <p:bldP spid="17" grpId="0"/>
      <p:bldP spid="19" grpId="0"/>
      <p:bldP spid="37" grpId="0" animBg="1"/>
      <p:bldP spid="20" grpId="0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18751</TotalTime>
  <Words>1595</Words>
  <Application>Microsoft Office PowerPoint</Application>
  <PresentationFormat>Widescreen</PresentationFormat>
  <Paragraphs>324</Paragraphs>
  <Slides>45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Calibri</vt:lpstr>
      <vt:lpstr>Calibri Light</vt:lpstr>
      <vt:lpstr>CMMI9</vt:lpstr>
      <vt:lpstr>CMR9</vt:lpstr>
      <vt:lpstr>CMSY9</vt:lpstr>
      <vt:lpstr>Helvetica Neue</vt:lpstr>
      <vt:lpstr>Lucida Grande</vt:lpstr>
      <vt:lpstr>Museo Sans 100</vt:lpstr>
      <vt:lpstr>Museo Sans 300</vt:lpstr>
      <vt:lpstr>Museo Sans 700</vt:lpstr>
      <vt:lpstr>NimbusRomNo9L-Medi</vt:lpstr>
      <vt:lpstr>Wingdings</vt:lpstr>
      <vt:lpstr>Office Theme</vt:lpstr>
      <vt:lpstr>"Why Should I Trust You?" Explaining the Predictions of Any Classifier</vt:lpstr>
      <vt:lpstr>How to build an application with ML </vt:lpstr>
      <vt:lpstr>PowerPoint Presentation</vt:lpstr>
      <vt:lpstr>What do we do to gain trust in ML?</vt:lpstr>
      <vt:lpstr>How we try to gain trust…</vt:lpstr>
      <vt:lpstr>PowerPoint Presentation</vt:lpstr>
      <vt:lpstr>How we try to gain trust…</vt:lpstr>
      <vt:lpstr>Explaining individual predictions:      Making any model interpretable</vt:lpstr>
      <vt:lpstr>What an explanation looks like</vt:lpstr>
      <vt:lpstr>Three must-haves for a good explanation</vt:lpstr>
      <vt:lpstr>PowerPoint Presentation</vt:lpstr>
      <vt:lpstr>PowerPoint Presentation</vt:lpstr>
      <vt:lpstr>LIME: Local Interpretable Model-Agnostic Explanations</vt:lpstr>
      <vt:lpstr>LIME – Key Ideas</vt:lpstr>
      <vt:lpstr>PowerPoint Presentation</vt:lpstr>
      <vt:lpstr>PowerPoint Presentation</vt:lpstr>
      <vt:lpstr>Interpretable representations</vt:lpstr>
      <vt:lpstr>Interpretable representation: images</vt:lpstr>
      <vt:lpstr>Sampling example - images</vt:lpstr>
      <vt:lpstr>LIME</vt:lpstr>
      <vt:lpstr>Fidelity-Interpretability Trade-off </vt:lpstr>
      <vt:lpstr>Fidelity-Interpretability Trade-off </vt:lpstr>
      <vt:lpstr>Sampling for Local Exploration </vt:lpstr>
      <vt:lpstr>Sparse Linear Explanations</vt:lpstr>
      <vt:lpstr>PowerPoint Presentation</vt:lpstr>
      <vt:lpstr>Gaining insights from explanations</vt:lpstr>
      <vt:lpstr>Explaining Google’s Inception NN</vt:lpstr>
      <vt:lpstr>PowerPoint Presentation</vt:lpstr>
      <vt:lpstr>PowerPoint Presentation</vt:lpstr>
      <vt:lpstr>Did machine learning people notice it?</vt:lpstr>
      <vt:lpstr>Beyond explaining predictions:                                 Explaining whole models</vt:lpstr>
      <vt:lpstr>PowerPoint Presentation</vt:lpstr>
      <vt:lpstr>PowerPoint Presentation</vt:lpstr>
      <vt:lpstr>PowerPoint Presentation</vt:lpstr>
      <vt:lpstr>PowerPoint Presentation</vt:lpstr>
      <vt:lpstr>Submodular selection- intuition</vt:lpstr>
      <vt:lpstr>Evaluating whole-model explanations</vt:lpstr>
      <vt:lpstr>Choosing between competing models</vt:lpstr>
      <vt:lpstr>Choosing between competing models</vt:lpstr>
      <vt:lpstr>Choosing between competing models</vt:lpstr>
      <vt:lpstr>Fixing bad classifiers</vt:lpstr>
      <vt:lpstr>Fixing bad classifiers</vt:lpstr>
      <vt:lpstr>Fixing bad classifiers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"Why Should I Trust You?" Explaining the Predictions of Any Classifier</dc:title>
  <dc:creator>Marco T. Correia Ribeiro</dc:creator>
  <cp:lastModifiedBy>Teja</cp:lastModifiedBy>
  <cp:revision>134</cp:revision>
  <dcterms:created xsi:type="dcterms:W3CDTF">2016-07-22T18:17:03Z</dcterms:created>
  <dcterms:modified xsi:type="dcterms:W3CDTF">2020-11-17T06:00:57Z</dcterms:modified>
</cp:coreProperties>
</file>