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76" r:id="rId2"/>
    <p:sldId id="262" r:id="rId3"/>
    <p:sldId id="257" r:id="rId4"/>
    <p:sldId id="284" r:id="rId5"/>
    <p:sldId id="258" r:id="rId6"/>
    <p:sldId id="259" r:id="rId7"/>
    <p:sldId id="350" r:id="rId8"/>
    <p:sldId id="351" r:id="rId9"/>
    <p:sldId id="352" r:id="rId10"/>
    <p:sldId id="353" r:id="rId11"/>
    <p:sldId id="354" r:id="rId12"/>
    <p:sldId id="358" r:id="rId13"/>
    <p:sldId id="361" r:id="rId14"/>
    <p:sldId id="357" r:id="rId15"/>
    <p:sldId id="355" r:id="rId16"/>
    <p:sldId id="359" r:id="rId17"/>
    <p:sldId id="362" r:id="rId18"/>
    <p:sldId id="360" r:id="rId19"/>
    <p:sldId id="364" r:id="rId20"/>
    <p:sldId id="365" r:id="rId21"/>
    <p:sldId id="366" r:id="rId22"/>
    <p:sldId id="367" r:id="rId23"/>
    <p:sldId id="369" r:id="rId24"/>
    <p:sldId id="371" r:id="rId25"/>
    <p:sldId id="368" r:id="rId26"/>
    <p:sldId id="372" r:id="rId27"/>
    <p:sldId id="395" r:id="rId28"/>
    <p:sldId id="377" r:id="rId29"/>
    <p:sldId id="373" r:id="rId30"/>
    <p:sldId id="375" r:id="rId31"/>
    <p:sldId id="378" r:id="rId32"/>
    <p:sldId id="380" r:id="rId33"/>
    <p:sldId id="379" r:id="rId34"/>
    <p:sldId id="381" r:id="rId35"/>
    <p:sldId id="382" r:id="rId36"/>
    <p:sldId id="383" r:id="rId37"/>
    <p:sldId id="265" r:id="rId38"/>
    <p:sldId id="266" r:id="rId39"/>
    <p:sldId id="384" r:id="rId40"/>
    <p:sldId id="268" r:id="rId41"/>
    <p:sldId id="385" r:id="rId42"/>
    <p:sldId id="386" r:id="rId43"/>
    <p:sldId id="387" r:id="rId44"/>
    <p:sldId id="327" r:id="rId45"/>
    <p:sldId id="389" r:id="rId46"/>
    <p:sldId id="390" r:id="rId47"/>
    <p:sldId id="391" r:id="rId48"/>
    <p:sldId id="392" r:id="rId49"/>
    <p:sldId id="393" r:id="rId50"/>
    <p:sldId id="394" r:id="rId51"/>
    <p:sldId id="329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1877F-CBE6-4FD3-91C1-B0E1A96B83D6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612B1-BF9A-4BCC-982F-8CB114B8E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48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66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9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41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86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92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3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84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32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80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2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14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02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42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75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6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36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37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54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90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7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20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2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27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7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1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40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3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19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612B1-BF9A-4BCC-982F-8CB114B8E6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4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DF9F0-CF39-4F3D-BBDA-B61625BE152D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2C09-776D-47CB-B9EC-A31CC23E2522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97D3A-28D7-4BE5-A580-0F4DE8617439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1964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EC3E4-7D38-4D89-86C9-6D7ADA610CAC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9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77A37-8F1A-4127-A331-A0337987EC20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0653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48AD-CB0D-4337-BA5E-EADA2E101B6A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1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F6CB1-52EC-4E3D-A194-5A3B5EAC0CD7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34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BB94-4C3C-4035-A7E8-A66E11B1189D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4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0BCA-A523-49AA-B61D-AC5B69D14D25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B294-DEB6-4361-8FF1-BF9E9CCEC067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4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E18C-45E0-4E76-A40D-C64BB79E138E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C1B8-F119-4FCE-92F8-19538C54EBD3}" type="datetime1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7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26EB-8223-4412-ACF4-976A2A97250D}" type="datetime1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6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256C7-DF0F-4FB4-B9C3-E38FF2FD5259}" type="datetime1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1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9F1D-3778-49EE-B277-52A46ED40292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3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3C36-2CC5-40A1-9939-F2B8D9FCB454}" type="datetime1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4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68F9-1694-438D-9498-B74981B727D3}" type="datetime1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C19379B-9D8E-4D0E-A02F-CB4318243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2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2D7D-BF5B-4A90-9FEC-DB2CFD502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12" y="2968588"/>
            <a:ext cx="11157626" cy="385215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9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 is to Computer Programmer as Woman is to Homemaker?</a:t>
            </a:r>
            <a:br>
              <a:rPr lang="en-US" sz="31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Debiasing Word Embeddings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100" dirty="0"/>
            </a:b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Speaker: Mina Valizadeh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594 – Paper Presentation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2020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8A08D-9060-4BE6-B846-5555559A5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553699" y="4533089"/>
            <a:ext cx="613654" cy="2159540"/>
          </a:xfrm>
        </p:spPr>
        <p:txBody>
          <a:bodyPr>
            <a:normAutofit/>
          </a:bodyPr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7A8170-4753-4F65-90A2-3AF26CB2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5" y="266471"/>
            <a:ext cx="831930" cy="8478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F5AB5-0CB9-480A-91AF-882A9241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1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5" y="640399"/>
            <a:ext cx="8831124" cy="105522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241" y="902479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build a dense vector for each word, chosen so that it is similar to vectors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of words that appear in similar contexts.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vectors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sometimes called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embeddings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word representations.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They are a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 representation. 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1D5CBC9-5E0E-46B3-AFAA-C6F83B83C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09" y="2250333"/>
            <a:ext cx="2956381" cy="278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200858" cy="11979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 Embeddings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17" y="1483998"/>
            <a:ext cx="6612699" cy="572835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word in the vocabulary is represented by a low dimensional vector (300d).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erve as a dictionary for computer programs that would like to use word meaning.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b="1" i="0" dirty="0">
                <a:solidFill>
                  <a:srgbClr val="AA3CB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Word2vec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Mikolov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2013) is a framework for learning word vectors.</a:t>
            </a:r>
            <a:br>
              <a:rPr lang="en-US" sz="2400" dirty="0"/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</a:t>
            </a:r>
            <a:br>
              <a:rPr lang="en-US" sz="1300" dirty="0"/>
            </a:br>
            <a:endParaRPr lang="en-US" sz="13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F619C9A-6CDD-4222-B51C-CE55ABE1C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 b="12616"/>
          <a:stretch/>
        </p:blipFill>
        <p:spPr>
          <a:xfrm>
            <a:off x="7022969" y="2670480"/>
            <a:ext cx="4873657" cy="3681588"/>
          </a:xfrm>
          <a:prstGeom prst="rect">
            <a:avLst/>
          </a:pr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200858" cy="11979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 Embeddings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40" y="1103782"/>
            <a:ext cx="5323043" cy="407929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words have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vector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en-US" sz="2400" dirty="0"/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</a:t>
            </a:r>
            <a:br>
              <a:rPr lang="en-US" sz="1300" dirty="0"/>
            </a:br>
            <a:endParaRPr lang="en-US" sz="1300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88AD25-4EC8-42FA-8E02-117B40D53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5" y="2252285"/>
            <a:ext cx="4187013" cy="3192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CFDBB-FF14-432F-97C3-1AF49BB66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82" y="4740365"/>
            <a:ext cx="4584569" cy="47875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E1A028D-F783-4D89-9B1E-DE187C17B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90" y="2296626"/>
            <a:ext cx="5140090" cy="22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200858" cy="11979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 Embeddings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40" y="1103781"/>
            <a:ext cx="9800579" cy="466694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vector differences between words in embeddings have been shown to represent relationships between words.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nalogy puzzle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400" dirty="0"/>
            </a:br>
            <a:endParaRPr lang="en-US" sz="1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to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to </a:t>
            </a:r>
            <a:r>
              <a:rPr lang="en-US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:: </a:t>
            </a:r>
            <a:r>
              <a:rPr lang="en-US" sz="2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                            </a:t>
            </a: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</a:t>
            </a:r>
            <a:br>
              <a:rPr lang="en-US" sz="1300" dirty="0"/>
            </a:br>
            <a:endParaRPr lang="en-US" sz="1300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3366D-EA88-40C8-9092-B8337AA26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44" y="6012491"/>
            <a:ext cx="5026753" cy="44720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5F2ED53-1B03-44D3-814D-761B71EC0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27" y="2469822"/>
            <a:ext cx="5098970" cy="3479446"/>
          </a:xfrm>
          <a:prstGeom prst="rect">
            <a:avLst/>
          </a:prstGeom>
        </p:spPr>
      </p:pic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013AAD8-847A-472B-97FA-CD701480C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89" y="4954499"/>
            <a:ext cx="4352701" cy="8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1AB87-512A-46D2-8A7F-A8C75BC9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17" y="626159"/>
            <a:ext cx="3650279" cy="12598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499E704-3766-4F42-8C85-03368CC6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49" y="1429345"/>
            <a:ext cx="11202884" cy="375925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Definitions &amp; Tools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 Conclusion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Content Placeholder 14" descr="A picture containing clock&#10;&#10;Description automatically generated">
            <a:extLst>
              <a:ext uri="{FF2B5EF4-FFF2-40B4-BE49-F238E27FC236}">
                <a16:creationId xmlns:a16="http://schemas.microsoft.com/office/drawing/2014/main" id="{9F8B6E47-096F-4B26-9123-D3F1370C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2096"/>
          <a:stretch/>
        </p:blipFill>
        <p:spPr>
          <a:xfrm>
            <a:off x="8416878" y="3518692"/>
            <a:ext cx="3068153" cy="2777925"/>
          </a:xfrm>
          <a:prstGeom prst="rect">
            <a:avLst/>
          </a:prstGeom>
        </p:spPr>
      </p:pic>
      <p:sp>
        <p:nvSpPr>
          <p:cNvPr id="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20D9D-51BC-4F52-A279-47128FCC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418" y="630555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7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867EF6-0C85-194C-8B0C-DDF8364E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76" b="-1"/>
          <a:stretch/>
        </p:blipFill>
        <p:spPr>
          <a:xfrm>
            <a:off x="-7620" y="10"/>
            <a:ext cx="7062281" cy="68579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B997E-07AD-4EF8-A7C9-452F3051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5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E7EADC3-D6D7-4959-8016-893F8ED3C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pPr marL="0" indent="0">
              <a:buClr>
                <a:srgbClr val="EDF33D"/>
              </a:buClr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76CCB-62D3-4399-85BD-481965E4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1091" y="6396730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0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5" y="640399"/>
            <a:ext cx="8831124" cy="105522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in an Elevator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is one of the most powerful means through which sexism and gender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discrimination are perpetrated and reproduced.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BD51A0E7-63BD-4529-9324-0BB96F3C4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49" y="2013624"/>
            <a:ext cx="6027686" cy="30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645106"/>
            <a:ext cx="8249679" cy="1197994"/>
          </a:xfrm>
        </p:spPr>
        <p:txBody>
          <a:bodyPr>
            <a:normAutofit fontScale="90000"/>
          </a:bodyPr>
          <a:lstStyle/>
          <a:p>
            <a:r>
              <a:rPr lang="en-US" sz="4000" b="1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Gender bias through word clouds</a:t>
            </a:r>
            <a:br>
              <a:rPr lang="en-US" sz="1800" b="0" i="0" dirty="0">
                <a:solidFill>
                  <a:srgbClr val="292929"/>
                </a:solidFill>
                <a:effectLst/>
                <a:latin typeface="sohne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40" y="1103781"/>
            <a:ext cx="11354287" cy="529701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at </a:t>
            </a:r>
            <a:r>
              <a:rPr lang="en-US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K-nearest embedding neighbors 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 </a:t>
            </a:r>
            <a:r>
              <a:rPr lang="en-US" sz="2400" b="0" i="1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 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en-US" sz="2400" b="0" i="1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                            </a:t>
            </a:r>
            <a:br>
              <a:rPr lang="en-US" sz="1300" dirty="0"/>
            </a:b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 </a:t>
            </a:r>
            <a:br>
              <a:rPr lang="en-US" sz="1300" dirty="0"/>
            </a:br>
            <a:endParaRPr lang="en-US" sz="1300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514" y="613361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FDBF8-0E4C-4E63-A82F-BEBFE96CF47D}"/>
              </a:ext>
            </a:extLst>
          </p:cNvPr>
          <p:cNvSpPr txBox="1"/>
          <p:nvPr/>
        </p:nvSpPr>
        <p:spPr>
          <a:xfrm>
            <a:off x="1999895" y="5429606"/>
            <a:ext cx="826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3EC59-9D87-43B7-AB4F-09B053C0C533}"/>
              </a:ext>
            </a:extLst>
          </p:cNvPr>
          <p:cNvSpPr txBox="1"/>
          <p:nvPr/>
        </p:nvSpPr>
        <p:spPr>
          <a:xfrm>
            <a:off x="5637229" y="297415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08072B-7871-4E98-9BD8-F90A34B967D6}"/>
              </a:ext>
            </a:extLst>
          </p:cNvPr>
          <p:cNvSpPr txBox="1"/>
          <p:nvPr/>
        </p:nvSpPr>
        <p:spPr>
          <a:xfrm>
            <a:off x="5637229" y="297415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9A1F80-7BE2-4533-AEAC-FAADC5446B77}"/>
              </a:ext>
            </a:extLst>
          </p:cNvPr>
          <p:cNvSpPr txBox="1"/>
          <p:nvPr/>
        </p:nvSpPr>
        <p:spPr>
          <a:xfrm>
            <a:off x="2207727" y="1891290"/>
            <a:ext cx="329938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1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b="0" i="1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omputer programmer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Brilliant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</a:t>
            </a:r>
            <a:endParaRPr lang="en-US" sz="2200" b="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1240D0-2CBF-48CE-A298-AC8E51DB4BD3}"/>
              </a:ext>
            </a:extLst>
          </p:cNvPr>
          <p:cNvSpPr txBox="1"/>
          <p:nvPr/>
        </p:nvSpPr>
        <p:spPr>
          <a:xfrm>
            <a:off x="5637229" y="297415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9D2D7E-8604-4912-A0A4-ADB318CF3560}"/>
              </a:ext>
            </a:extLst>
          </p:cNvPr>
          <p:cNvSpPr txBox="1"/>
          <p:nvPr/>
        </p:nvSpPr>
        <p:spPr>
          <a:xfrm>
            <a:off x="6991502" y="1938559"/>
            <a:ext cx="4880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1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Midwife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1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Receptionist</a:t>
            </a:r>
            <a:r>
              <a:rPr lang="en-US" sz="2200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exy</a:t>
            </a:r>
            <a:endParaRPr lang="en-US" sz="2200" b="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Gorgeous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449DF-9077-4C2F-804D-A0CEBCC70B06}"/>
              </a:ext>
            </a:extLst>
          </p:cNvPr>
          <p:cNvSpPr txBox="1"/>
          <p:nvPr/>
        </p:nvSpPr>
        <p:spPr>
          <a:xfrm>
            <a:off x="2207727" y="5600166"/>
            <a:ext cx="633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to computer programmer as </a:t>
            </a: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to </a:t>
            </a: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9097D5-4DB5-493A-B49F-199E865EA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27" y="6030168"/>
            <a:ext cx="463336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5" y="640399"/>
            <a:ext cx="8831124" cy="105522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bias in Google translate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7B2000-0DDE-45DA-ACCC-20BF91B9C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8" y="2008708"/>
            <a:ext cx="5505803" cy="20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oy, table, computer&#10;&#10;Description automatically generated">
            <a:extLst>
              <a:ext uri="{FF2B5EF4-FFF2-40B4-BE49-F238E27FC236}">
                <a16:creationId xmlns:a16="http://schemas.microsoft.com/office/drawing/2014/main" id="{4EF2B456-8028-4A84-A68A-BFC1749D0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r="9149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this problem important?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134" y="628188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D88FB6-7A76-4A21-AF9D-2EAA22EC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259" y="714375"/>
            <a:ext cx="5101615" cy="16600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 is to Computer Programmer as Woman is to Homemaker?</a:t>
            </a:r>
            <a:b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Debiasing Word Embeddings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23" name="Content Placeholder 22" descr="A picture containing yellow&#10;&#10;Description automatically generated">
            <a:extLst>
              <a:ext uri="{FF2B5EF4-FFF2-40B4-BE49-F238E27FC236}">
                <a16:creationId xmlns:a16="http://schemas.microsoft.com/office/drawing/2014/main" id="{B5C2160F-4089-4BD0-8384-51EBBA0A7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6" r="8296" b="-1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07857-14BA-4EF7-9E62-61D3FF7A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6916" y="6308631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3D59A28-6A92-46EF-8549-BA830B158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447" y="2204372"/>
            <a:ext cx="5462955" cy="3692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Tolga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Bolukbasi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Kai-Wei Chang, James Zou, Venkatesh 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Saligrama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Adam 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Kalai</a:t>
            </a:r>
            <a:b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Boston University, Saint Mary’s Street, Boston, MA</a:t>
            </a:r>
            <a:b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Microsoft Research New England, 1 Memorial Drive, Cambridge, MA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Published at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NIPS 2016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CD694C-6C8C-4114-8AF9-839E79971DB6}"/>
              </a:ext>
            </a:extLst>
          </p:cNvPr>
          <p:cNvSpPr/>
          <p:nvPr/>
        </p:nvSpPr>
        <p:spPr>
          <a:xfrm>
            <a:off x="11590496" y="63438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11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 fontScale="90000"/>
          </a:bodyPr>
          <a:lstStyle/>
          <a:p>
            <a:r>
              <a:rPr lang="en-US" sz="33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Retrieving relevant web pages for a given query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/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92633" y="1235413"/>
            <a:ext cx="9423632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query : “</a:t>
            </a:r>
            <a:r>
              <a:rPr lang="fr-FR" sz="2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CMU computer science </a:t>
            </a:r>
            <a:r>
              <a:rPr lang="fr-FR" sz="2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fr-FR" sz="2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2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directory offers 127 nearly identical web pages for students.</a:t>
            </a:r>
          </a:p>
          <a:p>
            <a:endParaRPr lang="en-US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These pages differ only in the names of the students.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 embeddings also rank terms related to computer science closer to male names than female names.</a:t>
            </a:r>
          </a:p>
          <a:p>
            <a:endParaRPr lang="en-US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usage of word embedding makes it harder for women to be recognized as computer scientist.</a:t>
            </a:r>
          </a:p>
          <a:p>
            <a:endParaRPr lang="en-US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would contribute to widening the existing gender gap in computer science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br>
              <a:rPr lang="fr-F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1AB87-512A-46D2-8A7F-A8C75BC9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17" y="626159"/>
            <a:ext cx="3650279" cy="12598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499E704-3766-4F42-8C85-03368CC6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49" y="1429345"/>
            <a:ext cx="11202884" cy="375925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Definitions &amp; Tools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 Conclusion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Content Placeholder 14" descr="A picture containing clock&#10;&#10;Description automatically generated">
            <a:extLst>
              <a:ext uri="{FF2B5EF4-FFF2-40B4-BE49-F238E27FC236}">
                <a16:creationId xmlns:a16="http://schemas.microsoft.com/office/drawing/2014/main" id="{9F8B6E47-096F-4B26-9123-D3F1370C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2096"/>
          <a:stretch/>
        </p:blipFill>
        <p:spPr>
          <a:xfrm>
            <a:off x="8416878" y="3518692"/>
            <a:ext cx="3068153" cy="2777925"/>
          </a:xfrm>
          <a:prstGeom prst="rect">
            <a:avLst/>
          </a:prstGeom>
        </p:spPr>
      </p:pic>
      <p:sp>
        <p:nvSpPr>
          <p:cNvPr id="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20D9D-51BC-4F52-A279-47128FCC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418" y="630555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46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867EF6-0C85-194C-8B0C-DDF8364E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76" b="-1"/>
          <a:stretch/>
        </p:blipFill>
        <p:spPr>
          <a:xfrm>
            <a:off x="-7620" y="10"/>
            <a:ext cx="7062281" cy="68579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B997E-07AD-4EF8-A7C9-452F3051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5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Definitions &amp; Tools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E7EADC3-D6D7-4959-8016-893F8ED3C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pPr marL="0" indent="0">
              <a:buClr>
                <a:srgbClr val="EDF33D"/>
              </a:buClr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76CCB-62D3-4399-85BD-481965E4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1091" y="6396730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60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 fontScale="90000"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Definitions</a:t>
            </a:r>
            <a:br>
              <a:rPr lang="en-US" sz="1600" dirty="0"/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507026" y="996272"/>
            <a:ext cx="9776277" cy="907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Gender specific words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words that are associated with a gender by definition.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brother, sister, businessman, businesswoman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fact that the brother is closer to man than to woman is expected, why?</a:t>
            </a: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Neutral words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words that are not specific are considered as neutral.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doctor, shoes, receptionist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gender-neutral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 embeddings acquire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stereotype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>
                <a:solidFill>
                  <a:srgbClr val="0070C0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br>
              <a:rPr lang="fr-F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 fontScale="90000"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br>
              <a:rPr lang="en-US" sz="1600" dirty="0"/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297042" y="1303861"/>
            <a:ext cx="108949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goal:</a:t>
            </a: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understand the biases present in the word-embedding.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To reduce bias in gender-neutral words, preserve the gender factor in gender specific words. 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 simple methods to approach this problem: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</a:p>
          <a:p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valuate whether the embedding has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stereotypes on occupation words </a:t>
            </a: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valuate whether the embedding produces analogies that are judged</a:t>
            </a:r>
            <a:b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reflect stereotypes by humans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 fontScale="90000"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embedding used in this paper </a:t>
            </a:r>
            <a:br>
              <a:rPr lang="en-US" sz="1600" dirty="0"/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92633" y="1478959"/>
            <a:ext cx="9776277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embedding: Publicly-available word2Vec.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Trained on a corpus of Google News texts consisting of 3 million English words.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Terms into 300 dimensions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 to as the w2vNEWS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w2vNEWS exhibit smaller gender bias than other word embeddings?</a:t>
            </a:r>
            <a:br>
              <a:rPr lang="en-US" sz="2400" dirty="0">
                <a:solidFill>
                  <a:srgbClr val="0070C0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br>
              <a:rPr lang="fr-F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 fontScale="90000"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Identifying the gender subspace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dirty="0"/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84051"/>
            <a:ext cx="977627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identify a bias direction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direction can help us to quantify biases in words &amp; associations</a:t>
            </a:r>
          </a:p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Steps: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Asking Amazon Turk crowd-workers to generate possible word pairs 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a classification Task </a:t>
            </a:r>
          </a:p>
          <a:p>
            <a:endParaRPr lang="en-US" dirty="0"/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accuracy of the classifier indicates that how much the pairs capture the intuitive notion of gender. </a:t>
            </a: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3344A883-03C9-46AA-BCED-428FFDAC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80" y="4542817"/>
            <a:ext cx="5372453" cy="1758019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03EBED9-8587-45F4-AE27-386E33C80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91" y="4595139"/>
            <a:ext cx="4598041" cy="167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Types of Bias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93779"/>
            <a:ext cx="9776277" cy="1234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 bias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Direct Bias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93779"/>
            <a:ext cx="9776277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like ‘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receptionist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are much closely related to females while ‘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is closer to males. This is called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bias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553FC22A-1B1F-4365-AC0E-E64D95AFB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19" y="3052926"/>
            <a:ext cx="6893775" cy="14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Direct Bias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84051"/>
            <a:ext cx="97762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Asking crowd-workers to evaluate whether an occupation is considered as female-stereotypic, male-stereotypic, or neutral.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26C4129-C91D-4949-834D-52652064C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31" y="2611302"/>
            <a:ext cx="6373713" cy="30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1AB87-512A-46D2-8A7F-A8C75BC9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17" y="626159"/>
            <a:ext cx="3650279" cy="12598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499E704-3766-4F42-8C85-03368CC6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49" y="1429345"/>
            <a:ext cx="11202884" cy="375925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Definitions &amp; Tools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fa-I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Conclusion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Content Placeholder 14" descr="A picture containing clock&#10;&#10;Description automatically generated">
            <a:extLst>
              <a:ext uri="{FF2B5EF4-FFF2-40B4-BE49-F238E27FC236}">
                <a16:creationId xmlns:a16="http://schemas.microsoft.com/office/drawing/2014/main" id="{9F8B6E47-096F-4B26-9123-D3F1370C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2096"/>
          <a:stretch/>
        </p:blipFill>
        <p:spPr>
          <a:xfrm>
            <a:off x="8416878" y="3518692"/>
            <a:ext cx="3068153" cy="2777925"/>
          </a:xfrm>
          <a:prstGeom prst="rect">
            <a:avLst/>
          </a:prstGeom>
        </p:spPr>
      </p:pic>
      <p:sp>
        <p:nvSpPr>
          <p:cNvPr id="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20D9D-51BC-4F52-A279-47128FCC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418" y="630555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22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Direct Bias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93779"/>
            <a:ext cx="9776277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Projecting the occupation words onto the she-he axis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x-axis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projection onto the difference between the embeddings of the words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y-axis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direction learned in the embedding that captures gender neutrality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0B2ABB2-6138-4F0B-BAC3-917682735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01" y="1803139"/>
            <a:ext cx="8280798" cy="30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Direct Bias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93779"/>
            <a:ext cx="9776277" cy="1037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measure direct bias? 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on words that should be gender-neutral.        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N: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neutral words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g: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direction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c: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strict do we want to in measuring bias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c = 0? 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c = 1?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clock&#10;&#10;Description automatically generated">
            <a:extLst>
              <a:ext uri="{FF2B5EF4-FFF2-40B4-BE49-F238E27FC236}">
                <a16:creationId xmlns:a16="http://schemas.microsoft.com/office/drawing/2014/main" id="{00ADE990-AAD0-4BA2-A9F7-AB389D0BA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28" y="2851406"/>
            <a:ext cx="4808637" cy="9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 fontScale="90000"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Indirect Bias</a:t>
            </a:r>
            <a:b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93779"/>
            <a:ext cx="9776277" cy="1483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word that should be gender neutral, such as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receptionist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 closer to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softball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football.</a:t>
            </a: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Defining the gender component metric:</a:t>
            </a:r>
          </a:p>
          <a:p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l-GR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w, v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0?</a:t>
            </a:r>
          </a:p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l-GR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w, v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1?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AEC15-D557-4540-9E47-720C3A1DD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01" y="3211289"/>
            <a:ext cx="3319214" cy="304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1801B-130F-45DA-9BD9-7C2CC9CFB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01" y="3573479"/>
            <a:ext cx="1510801" cy="313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AA0C2-0EE2-4F75-8A27-06BA4C676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01" y="3904541"/>
            <a:ext cx="1295512" cy="3124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61A24C-8E84-4C06-BD00-44BC779A9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01" y="4348321"/>
            <a:ext cx="1295512" cy="281964"/>
          </a:xfrm>
          <a:prstGeom prst="rect">
            <a:avLst/>
          </a:prstGeom>
        </p:spPr>
      </p:pic>
      <p:pic>
        <p:nvPicPr>
          <p:cNvPr id="16" name="Picture 15" descr="A close up of a clock&#10;&#10;Description automatically generated">
            <a:extLst>
              <a:ext uri="{FF2B5EF4-FFF2-40B4-BE49-F238E27FC236}">
                <a16:creationId xmlns:a16="http://schemas.microsoft.com/office/drawing/2014/main" id="{A8D64612-613E-4AF8-854C-3AE4CAF89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01" y="4745014"/>
            <a:ext cx="4867514" cy="7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634" y="640400"/>
            <a:ext cx="8570047" cy="867388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Indirect Bias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373" y="5124746"/>
            <a:ext cx="14045938" cy="636309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729871" y="1293779"/>
            <a:ext cx="9776277" cy="1338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all the occupation words on to the softball-football direction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at the extreme words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for the pairs that create indirect gender bias</a:t>
            </a:r>
            <a:endParaRPr lang="en-US" sz="2400" dirty="0"/>
          </a:p>
          <a:p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ED232F50-F108-45C9-A954-2AF0892FC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42" y="2884180"/>
            <a:ext cx="3641121" cy="322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1AB87-512A-46D2-8A7F-A8C75BC9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17" y="626159"/>
            <a:ext cx="3650279" cy="12598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499E704-3766-4F42-8C85-03368CC6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49" y="1429345"/>
            <a:ext cx="11202884" cy="375925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Definitions &amp; Tools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 Conclusion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Content Placeholder 14" descr="A picture containing clock&#10;&#10;Description automatically generated">
            <a:extLst>
              <a:ext uri="{FF2B5EF4-FFF2-40B4-BE49-F238E27FC236}">
                <a16:creationId xmlns:a16="http://schemas.microsoft.com/office/drawing/2014/main" id="{9F8B6E47-096F-4B26-9123-D3F1370C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2096"/>
          <a:stretch/>
        </p:blipFill>
        <p:spPr>
          <a:xfrm>
            <a:off x="8416878" y="3518692"/>
            <a:ext cx="3068153" cy="2777925"/>
          </a:xfrm>
          <a:prstGeom prst="rect">
            <a:avLst/>
          </a:prstGeom>
        </p:spPr>
      </p:pic>
      <p:sp>
        <p:nvSpPr>
          <p:cNvPr id="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20D9D-51BC-4F52-A279-47128FCC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418" y="630555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30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867EF6-0C85-194C-8B0C-DDF8364E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76" b="-1"/>
          <a:stretch/>
        </p:blipFill>
        <p:spPr>
          <a:xfrm>
            <a:off x="-7620" y="10"/>
            <a:ext cx="7062281" cy="68579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B997E-07AD-4EF8-A7C9-452F3051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500" b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sz="3500" b="1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E7EADC3-D6D7-4959-8016-893F8ED3C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pPr marL="0" indent="0">
              <a:buClr>
                <a:srgbClr val="EDF33D"/>
              </a:buClr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76CCB-62D3-4399-85BD-481965E4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1091" y="6396730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11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6862442" cy="1280890"/>
          </a:xfrm>
        </p:spPr>
        <p:txBody>
          <a:bodyPr>
            <a:normAutofit fontScale="90000"/>
          </a:bodyPr>
          <a:lstStyle/>
          <a:p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Debiasing Algorithm (Hard-Debiasing)</a:t>
            </a:r>
            <a:b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83956" y="1264555"/>
            <a:ext cx="9776277" cy="1711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algorithm has 3 steps: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romanUcPeriod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gender space</a:t>
            </a:r>
          </a:p>
          <a:p>
            <a:pPr marL="514350" indent="-514350">
              <a:spcAft>
                <a:spcPts val="600"/>
              </a:spcAft>
              <a:buFont typeface="+mj-lt"/>
              <a:buAutoNum type="roman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roman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romanUcPeriod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Neutralize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Aft>
                <a:spcPts val="600"/>
              </a:spcAft>
              <a:buFont typeface="+mj-lt"/>
              <a:buAutoNum type="roman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roman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romanUcPeriod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Equalize </a:t>
            </a: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627612-8AA5-4A90-8AEB-0741F340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333" y="1281144"/>
            <a:ext cx="5050591" cy="647526"/>
          </a:xfrm>
        </p:spPr>
        <p:txBody>
          <a:bodyPr anchor="b">
            <a:norm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gender space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0C6F34F7-C3C2-4486-8CDA-E44CF7622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59" y="3202690"/>
            <a:ext cx="1598979" cy="158642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10B0631-F152-4533-80B3-3C341FAA4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59" y="1465814"/>
            <a:ext cx="1513762" cy="15137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563E8-CB5D-4581-8244-51EA7FF4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862" y="2005440"/>
            <a:ext cx="6759018" cy="2576726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dimension where the bias is captured in the embedding. </a:t>
            </a:r>
          </a:p>
          <a:p>
            <a:r>
              <a:rPr lang="en-US" sz="2200" dirty="0"/>
              <a:t>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the difference between sets of word embeddings (denoted by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define the concept of gender.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Bias subspace is calculated by taking the SVD of these differences.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94FAD-1726-40FE-93EA-C32880E2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D5A11-F120-41FF-ABFE-336D25AF9F53}"/>
              </a:ext>
            </a:extLst>
          </p:cNvPr>
          <p:cNvSpPr txBox="1"/>
          <p:nvPr/>
        </p:nvSpPr>
        <p:spPr>
          <a:xfrm>
            <a:off x="1167319" y="491432"/>
            <a:ext cx="445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Debiasing Algorithm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2F99C-F6E5-466D-ABCF-C44D6947CBE0}"/>
              </a:ext>
            </a:extLst>
          </p:cNvPr>
          <p:cNvSpPr/>
          <p:nvPr/>
        </p:nvSpPr>
        <p:spPr>
          <a:xfrm>
            <a:off x="11365223" y="6198326"/>
            <a:ext cx="559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56B3EC1-AB74-4DDB-BA1F-1F955706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90" y="4699849"/>
            <a:ext cx="3601707" cy="15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7052C-DE9A-46A1-942F-B3EDA7A3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908" y="1257789"/>
            <a:ext cx="6329066" cy="727186"/>
          </a:xfrm>
        </p:spPr>
        <p:txBody>
          <a:bodyPr anchor="b">
            <a:norm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Neutralize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344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095D4188-8D62-449D-A2A6-E4623D94A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95" y="1542058"/>
            <a:ext cx="1524893" cy="1504099"/>
          </a:xfrm>
          <a:prstGeom prst="rect">
            <a:avLst/>
          </a:prstGeom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06BBD681-6657-485F-BFE7-26E62CBE1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72" y="3212952"/>
            <a:ext cx="1603116" cy="15905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2C0F2-3BC1-40AC-AE4F-E9155A8A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520" y="1678453"/>
            <a:ext cx="6738713" cy="353041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the bias components from all gender-neutral words.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subtracting the embedding’s projection onto the bias axis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(using the dot product of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1A506-42FC-428E-9CBB-B6DC3264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C33E1-1544-4CED-A933-5A470C74EE83}"/>
              </a:ext>
            </a:extLst>
          </p:cNvPr>
          <p:cNvSpPr/>
          <p:nvPr/>
        </p:nvSpPr>
        <p:spPr>
          <a:xfrm>
            <a:off x="1065438" y="516061"/>
            <a:ext cx="4489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Debiasing Algorithm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D1DE1A-A64B-4A21-97DF-AA15FF8E3116}"/>
              </a:ext>
            </a:extLst>
          </p:cNvPr>
          <p:cNvSpPr/>
          <p:nvPr/>
        </p:nvSpPr>
        <p:spPr>
          <a:xfrm>
            <a:off x="11390974" y="6236033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947A86E4-703B-4C1F-8098-4F482474C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92" y="4054829"/>
            <a:ext cx="6126182" cy="180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1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7052C-DE9A-46A1-942F-B3EDA7A3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574" y="5021431"/>
            <a:ext cx="10529531" cy="646331"/>
          </a:xfrm>
        </p:spPr>
        <p:txBody>
          <a:bodyPr anchor="b">
            <a:norm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neutralizing, the bias in a gender-neutral word is removed.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344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2C0F2-3BC1-40AC-AE4F-E9155A8A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520" y="1678453"/>
            <a:ext cx="6738713" cy="353041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1A506-42FC-428E-9CBB-B6DC3264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C33E1-1544-4CED-A933-5A470C74EE83}"/>
              </a:ext>
            </a:extLst>
          </p:cNvPr>
          <p:cNvSpPr/>
          <p:nvPr/>
        </p:nvSpPr>
        <p:spPr>
          <a:xfrm>
            <a:off x="1065438" y="516061"/>
            <a:ext cx="4489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Debiasing Algorithm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D1DE1A-A64B-4A21-97DF-AA15FF8E3116}"/>
              </a:ext>
            </a:extLst>
          </p:cNvPr>
          <p:cNvSpPr/>
          <p:nvPr/>
        </p:nvSpPr>
        <p:spPr>
          <a:xfrm>
            <a:off x="11390974" y="6236033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753BA34-7A96-4B47-A216-C94D0B1B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74" y="1557047"/>
            <a:ext cx="3074292" cy="308355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2CD58E6-A560-4051-BA77-792B73BBB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1" y="1417059"/>
            <a:ext cx="3232069" cy="32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1AB87-512A-46D2-8A7F-A8C75BC9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17" y="626159"/>
            <a:ext cx="3650279" cy="12598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499E704-3766-4F42-8C85-03368CC6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49" y="1429345"/>
            <a:ext cx="11202884" cy="375925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Definitions &amp; Tools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 Conclusion</a:t>
            </a:r>
          </a:p>
        </p:txBody>
      </p:sp>
      <p:pic>
        <p:nvPicPr>
          <p:cNvPr id="15" name="Content Placeholder 14" descr="A picture containing clock&#10;&#10;Description automatically generated">
            <a:extLst>
              <a:ext uri="{FF2B5EF4-FFF2-40B4-BE49-F238E27FC236}">
                <a16:creationId xmlns:a16="http://schemas.microsoft.com/office/drawing/2014/main" id="{9F8B6E47-096F-4B26-9123-D3F1370C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2096"/>
          <a:stretch/>
        </p:blipFill>
        <p:spPr>
          <a:xfrm>
            <a:off x="8416878" y="3518692"/>
            <a:ext cx="3068153" cy="2777925"/>
          </a:xfrm>
          <a:prstGeom prst="rect">
            <a:avLst/>
          </a:prstGeom>
        </p:spPr>
      </p:pic>
      <p:sp>
        <p:nvSpPr>
          <p:cNvPr id="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20D9D-51BC-4F52-A279-47128FCC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418" y="630555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408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84E58-A0A0-47F1-9DB7-A3493717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82" y="1229687"/>
            <a:ext cx="6329066" cy="559977"/>
          </a:xfrm>
        </p:spPr>
        <p:txBody>
          <a:bodyPr anchor="b">
            <a:no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Equalize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344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79E015B1-9672-4921-A41E-67F14791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92" y="3261810"/>
            <a:ext cx="1625250" cy="1612487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06C39192-812C-44FC-A3E6-F3EE37D76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92" y="1499789"/>
            <a:ext cx="1625250" cy="16177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CD3E5-6553-4918-8CE4-553D69AA6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882" y="1853783"/>
            <a:ext cx="6579636" cy="3202775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take care of the gender-specific words in this step.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every gender-specific word, we equalize their vector lengths, such that, the gender component is preserved with equal strength in all pairs of words.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099B6-1CA7-4CAC-9C73-EBFC65FA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D08C8E-A150-4785-A32E-B25369888AA6}"/>
              </a:ext>
            </a:extLst>
          </p:cNvPr>
          <p:cNvSpPr/>
          <p:nvPr/>
        </p:nvSpPr>
        <p:spPr>
          <a:xfrm>
            <a:off x="1094516" y="517561"/>
            <a:ext cx="4275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Debiasing Algorithm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69505-6AA8-40D0-8530-A7CC25C3D83B}"/>
              </a:ext>
            </a:extLst>
          </p:cNvPr>
          <p:cNvSpPr/>
          <p:nvPr/>
        </p:nvSpPr>
        <p:spPr>
          <a:xfrm>
            <a:off x="11402932" y="6255854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CCECBC7-8CB5-4886-870E-05649DE74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56" y="4104752"/>
            <a:ext cx="2043222" cy="635858"/>
          </a:xfrm>
          <a:prstGeom prst="rect">
            <a:avLst/>
          </a:prstGeom>
        </p:spPr>
      </p:pic>
      <p:pic>
        <p:nvPicPr>
          <p:cNvPr id="17" name="Picture 16" descr="A picture containing diagram, text&#10;&#10;Description automatically generated">
            <a:extLst>
              <a:ext uri="{FF2B5EF4-FFF2-40B4-BE49-F238E27FC236}">
                <a16:creationId xmlns:a16="http://schemas.microsoft.com/office/drawing/2014/main" id="{84CF02BC-6772-4168-8957-0EC10FFBE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56" y="4711547"/>
            <a:ext cx="7535985" cy="1833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465E8C-6E9D-40F5-BE6E-6BD536F81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56" y="3757483"/>
            <a:ext cx="4069433" cy="251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108981-E0FD-419C-9A05-845BB73CA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52" y="4211790"/>
            <a:ext cx="1539373" cy="3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7052C-DE9A-46A1-942F-B3EDA7A3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574" y="5021431"/>
            <a:ext cx="10529531" cy="646331"/>
          </a:xfrm>
        </p:spPr>
        <p:txBody>
          <a:bodyPr anchor="b">
            <a:norm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equalizing, 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gender component is equal in gender-specific words.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344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2C0F2-3BC1-40AC-AE4F-E9155A8A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520" y="1678453"/>
            <a:ext cx="6738713" cy="353041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1A506-42FC-428E-9CBB-B6DC3264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379B-9D8E-4D0E-A02F-CB4318243E01}" type="slidenum">
              <a:rPr lang="en-US" smtClean="0"/>
              <a:t>41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C33E1-1544-4CED-A933-5A470C74EE83}"/>
              </a:ext>
            </a:extLst>
          </p:cNvPr>
          <p:cNvSpPr/>
          <p:nvPr/>
        </p:nvSpPr>
        <p:spPr>
          <a:xfrm>
            <a:off x="1065438" y="516061"/>
            <a:ext cx="4489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Debiasing Algorithm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D1DE1A-A64B-4A21-97DF-AA15FF8E3116}"/>
              </a:ext>
            </a:extLst>
          </p:cNvPr>
          <p:cNvSpPr/>
          <p:nvPr/>
        </p:nvSpPr>
        <p:spPr>
          <a:xfrm>
            <a:off x="11390974" y="6236033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pic>
        <p:nvPicPr>
          <p:cNvPr id="7" name="Picture 6" descr="Diagram, line chart&#10;&#10;Description automatically generated">
            <a:extLst>
              <a:ext uri="{FF2B5EF4-FFF2-40B4-BE49-F238E27FC236}">
                <a16:creationId xmlns:a16="http://schemas.microsoft.com/office/drawing/2014/main" id="{D3139505-0F57-48BE-A990-08B1AA0DF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74" y="1781640"/>
            <a:ext cx="4614491" cy="3087334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7F42F7-F8CA-4D16-BCCF-D53F4803B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77" y="1761232"/>
            <a:ext cx="4580499" cy="311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455572" cy="1166983"/>
          </a:xfrm>
        </p:spPr>
        <p:txBody>
          <a:bodyPr>
            <a:normAutofit/>
          </a:bodyPr>
          <a:lstStyle/>
          <a:p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Debiasing Algorithm (Soft Bias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orrection)</a:t>
            </a:r>
            <a:b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83956" y="1264555"/>
            <a:ext cx="9776277" cy="1671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Formalizing an optimization problem: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en-US" sz="2400" dirty="0"/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W: Matrix of all embedding vectors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N: Matrix of the embedding vectors corresponding to gender neutral words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T: Debiasing Transformation (Linear transformation)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lambda: Tunning Parameter</a:t>
            </a: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4B1C2-2020-4573-8634-D4A06D765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50" y="1890053"/>
            <a:ext cx="6180555" cy="655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23B577-9935-49F4-BA8D-CDD079B89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14" y="4911364"/>
            <a:ext cx="3266827" cy="3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1AB87-512A-46D2-8A7F-A8C75BC9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17" y="626159"/>
            <a:ext cx="3650279" cy="12598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499E704-3766-4F42-8C85-03368CC6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49" y="1429345"/>
            <a:ext cx="11202884" cy="375925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Definitions &amp; Tools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 Conclusion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Content Placeholder 14" descr="A picture containing clock&#10;&#10;Description automatically generated">
            <a:extLst>
              <a:ext uri="{FF2B5EF4-FFF2-40B4-BE49-F238E27FC236}">
                <a16:creationId xmlns:a16="http://schemas.microsoft.com/office/drawing/2014/main" id="{9F8B6E47-096F-4B26-9123-D3F1370C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2096"/>
          <a:stretch/>
        </p:blipFill>
        <p:spPr>
          <a:xfrm>
            <a:off x="8416878" y="3518692"/>
            <a:ext cx="3068153" cy="2777925"/>
          </a:xfrm>
          <a:prstGeom prst="rect">
            <a:avLst/>
          </a:prstGeom>
        </p:spPr>
      </p:pic>
      <p:sp>
        <p:nvSpPr>
          <p:cNvPr id="6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20D9D-51BC-4F52-A279-47128FCC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418" y="630555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75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72C977-9A58-49C7-BDE4-E11A15D8E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5183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B997E-07AD-4EF8-A7C9-452F3051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 Conclusion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76CCB-62D3-4399-85BD-481965E4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6616" y="6290730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44</a:t>
            </a:fld>
            <a:endParaRPr lang="en-US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3F9E7EB-FDF3-4958-94CB-FF7B2B51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39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455572" cy="116698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Evaluations (Direct Bias)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83956" y="1273982"/>
            <a:ext cx="9776277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Pairs of words that are similar to he-she are generated automatically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Crowd-workers are asked to check whether it has stereotypes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applying hard-debiasing algorithm: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19% of the top 150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analogies were judged as biased.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applying hard-debiasing algorithm: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only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 of the top 150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analogies were judged as biased.</a:t>
            </a:r>
          </a:p>
          <a:p>
            <a:pPr>
              <a:spcAft>
                <a:spcPts val="600"/>
              </a:spcAft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Soft-debiasing was less affective in removing gender bias, but it is still working in some extent for this task.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455572" cy="116698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Evaluations (Number of stereotypical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83956" y="1273982"/>
            <a:ext cx="9776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E18601C-3A8C-4BE2-855C-C32653013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45" y="1660215"/>
            <a:ext cx="5204911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455572" cy="116698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Evaluations (Appropriate Analogies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83956" y="1273982"/>
            <a:ext cx="9776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1DBCC84-FFA1-4689-9344-A971586A1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14" y="1766067"/>
            <a:ext cx="5563082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8" y="624111"/>
            <a:ext cx="9972519" cy="112927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Translate After applying the debiasing algorithm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48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83956" y="1273982"/>
            <a:ext cx="9776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CE4F9D-1ADF-41BF-994A-C8530B0D7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14" y="1477526"/>
            <a:ext cx="5448772" cy="2270957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9EBDF63-35C7-4407-9986-25CD0907F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07" y="4005237"/>
            <a:ext cx="538018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455572" cy="116698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Evaluations (Indirect Bias)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49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1683956" y="1273982"/>
            <a:ext cx="9776277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challenging to quantify the performance of the algorithm for indirect bias</a:t>
            </a:r>
            <a:r>
              <a:rPr lang="en-US" dirty="0"/>
              <a:t>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do see promising qualitative improvements.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116B50B-F6B1-474D-AE97-687681948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25" y="2440965"/>
            <a:ext cx="5472224" cy="329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867EF6-0C85-194C-8B0C-DDF8364E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76" b="-1"/>
          <a:stretch/>
        </p:blipFill>
        <p:spPr>
          <a:xfrm>
            <a:off x="-7620" y="10"/>
            <a:ext cx="7062281" cy="68579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B997E-07AD-4EF8-A7C9-452F3051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500" b="1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E7EADC3-D6D7-4959-8016-893F8ED3C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pPr marL="0" indent="0">
              <a:buClr>
                <a:srgbClr val="EDF33D"/>
              </a:buClr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76CCB-62D3-4399-85BD-481965E4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1091" y="6396730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49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455572" cy="81932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50</a:t>
            </a:fld>
            <a:endParaRPr lang="en-US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D8F44-281B-4984-B985-D6A1476931B3}"/>
              </a:ext>
            </a:extLst>
          </p:cNvPr>
          <p:cNvSpPr txBox="1"/>
          <p:nvPr/>
        </p:nvSpPr>
        <p:spPr>
          <a:xfrm>
            <a:off x="2115173" y="1273982"/>
            <a:ext cx="977627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br>
              <a:rPr lang="en-US" sz="2400" dirty="0"/>
            </a:b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direct and indirect bias due to racial, ethnic, and cultural stereotypes.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how the approach and findings here would apply to other languages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phic 7" descr="Lights On">
            <a:extLst>
              <a:ext uri="{FF2B5EF4-FFF2-40B4-BE49-F238E27FC236}">
                <a16:creationId xmlns:a16="http://schemas.microsoft.com/office/drawing/2014/main" id="{A2BF2662-6EB2-458D-8268-84BA2A3B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1901" y="4077262"/>
            <a:ext cx="914400" cy="914400"/>
          </a:xfrm>
          <a:prstGeom prst="rect">
            <a:avLst/>
          </a:prstGeom>
        </p:spPr>
      </p:pic>
      <p:pic>
        <p:nvPicPr>
          <p:cNvPr id="10" name="Graphic 9" descr="Lights On">
            <a:extLst>
              <a:ext uri="{FF2B5EF4-FFF2-40B4-BE49-F238E27FC236}">
                <a16:creationId xmlns:a16="http://schemas.microsoft.com/office/drawing/2014/main" id="{B5748F97-D73F-4BE4-885C-9BF73CE28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2320" y="5184334"/>
            <a:ext cx="914400" cy="9144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2D8C241-4C34-4680-B118-7F252EAF2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79" y="1587269"/>
            <a:ext cx="4311898" cy="21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Content Placeholder 9" descr="Graffiti on a wall&#10;&#10;Description automatically generated">
            <a:extLst>
              <a:ext uri="{FF2B5EF4-FFF2-40B4-BE49-F238E27FC236}">
                <a16:creationId xmlns:a16="http://schemas.microsoft.com/office/drawing/2014/main" id="{A4DDAE42-2B0D-40CA-978F-08A719571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r="16861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04A8F-6D70-42C2-8E69-3E4BB625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br>
              <a:rPr lang="en-US" sz="2500" b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0B376-444A-4006-A65E-80AF78C6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1091" y="6367316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19379B-9D8E-4D0E-A02F-CB4318243E01}" type="slidenum">
              <a:rPr lang="en-US" sz="19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en-US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DC09D3E-CE15-41E7-B526-C1DC0402E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1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421" y="632175"/>
            <a:ext cx="8831124" cy="10552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represent the meaning of a word?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421" y="976886"/>
            <a:ext cx="11057641" cy="56890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(Webster dictionary)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idea that is represented by a word, phrase.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idea that a person wants to express by using words, signs.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idea that is expressed in a work of writing or art.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993" y="679309"/>
            <a:ext cx="8831124" cy="105522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words as discrete symbols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0993" y="1119584"/>
            <a:ext cx="14045938" cy="63630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traditional NLP, we regard words as discrete symbols: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hotel, conference, motel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 </a:t>
            </a:r>
            <a:r>
              <a:rPr lang="en-US" sz="2800" b="0" i="0" dirty="0">
                <a:solidFill>
                  <a:srgbClr val="AA3CB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localist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Words can be represented by </a:t>
            </a:r>
            <a:r>
              <a:rPr lang="en-US" sz="2800" b="0" i="0" dirty="0">
                <a:solidFill>
                  <a:srgbClr val="AA3CB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one-hot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vectors: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motel = [0 0 0 0 0 0 0 0 0 0 1 0 0 0 0]</a:t>
            </a:r>
            <a:b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hotel =  [0 0 0 0 0 0 0 1 0 0 0 0 0 0 0]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Vector dimension = number of words in vocabulary (e.g., 500,000)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993" y="679309"/>
            <a:ext cx="8831124" cy="105522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words as discrete symbols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978" y="1563960"/>
            <a:ext cx="14045938" cy="63630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web search, if user searches for </a:t>
            </a:r>
            <a:r>
              <a:rPr lang="en-US" sz="2800" b="0" i="0" dirty="0">
                <a:solidFill>
                  <a:srgbClr val="AA3CB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“Seattle motel”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we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would like to match documents containing </a:t>
            </a:r>
            <a:r>
              <a:rPr lang="en-US" sz="2800" b="0" i="0" dirty="0">
                <a:solidFill>
                  <a:srgbClr val="AA3CB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“Seattle hotel”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br>
              <a:rPr lang="en-US" sz="1800" b="0" i="0" dirty="0">
                <a:solidFill>
                  <a:srgbClr val="000000"/>
                </a:solidFill>
                <a:effectLst/>
                <a:latin typeface="SFSS1095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But: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motel = [0 0 0 0 0 0 0 0 0 0 1 0 0 0 0]</a:t>
            </a:r>
            <a:b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hotel = [0 0 0 0 0 0 0 1 0 0 0 0 0 0 0]</a:t>
            </a:r>
            <a:br>
              <a:rPr lang="en-US" sz="2800" b="0" i="0" dirty="0">
                <a:solidFill>
                  <a:srgbClr val="2E6EF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0" i="0" dirty="0">
              <a:solidFill>
                <a:srgbClr val="2E6EF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These two vectors are </a:t>
            </a:r>
            <a:r>
              <a:rPr lang="en-US" sz="2800" b="0" i="0" dirty="0">
                <a:solidFill>
                  <a:srgbClr val="AA3CB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orthogonal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There is no natural notion of </a:t>
            </a:r>
            <a:r>
              <a:rPr lang="en-US" sz="2800" b="1" i="0" dirty="0">
                <a:solidFill>
                  <a:srgbClr val="AA3CB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similarity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one-hot vectors!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What Should we do now? </a:t>
            </a: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Learn to encode similarity in the vectors themselves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/>
            </a:br>
            <a:br>
              <a:rPr lang="en-US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phic 7" descr="Confused face outline">
            <a:extLst>
              <a:ext uri="{FF2B5EF4-FFF2-40B4-BE49-F238E27FC236}">
                <a16:creationId xmlns:a16="http://schemas.microsoft.com/office/drawing/2014/main" id="{E9180169-050D-428B-8B1C-0F189E59B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9083" y="4765126"/>
            <a:ext cx="376206" cy="376206"/>
          </a:xfrm>
          <a:prstGeom prst="rect">
            <a:avLst/>
          </a:prstGeom>
        </p:spPr>
      </p:pic>
      <p:pic>
        <p:nvPicPr>
          <p:cNvPr id="10" name="Graphic 9" descr="Sunglasses face outline">
            <a:extLst>
              <a:ext uri="{FF2B5EF4-FFF2-40B4-BE49-F238E27FC236}">
                <a16:creationId xmlns:a16="http://schemas.microsoft.com/office/drawing/2014/main" id="{1DF10E27-EFB8-4230-9C34-9DC2E13BC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9083" y="5218563"/>
            <a:ext cx="376205" cy="3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3B8A-D940-4338-9CFF-79BD213E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993" y="679309"/>
            <a:ext cx="8831124" cy="105522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words by their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5444-DA86-4BC9-8FBD-C1A358E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978" y="1563960"/>
            <a:ext cx="14045938" cy="63630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Distributional semantics: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word’s meaning is given by the words that frequently appear close-by.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word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appears in a text, its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set of words that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 nearby (within a fixed-size window).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many contexts of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build up a representation of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These context words will represent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banking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358B9-A0D6-4DA1-8590-3046EBA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265" y="6300836"/>
            <a:ext cx="779767" cy="365125"/>
          </a:xfrm>
        </p:spPr>
        <p:txBody>
          <a:bodyPr/>
          <a:lstStyle/>
          <a:p>
            <a:fld id="{8C19379B-9D8E-4D0E-A02F-CB4318243E01}" type="slidenum"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73050-EC75-4E0C-8FEE-AE479B32C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16" y="3957763"/>
            <a:ext cx="9586660" cy="10791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68D104-2FEF-4341-86A2-D18FCBC98B0A}"/>
              </a:ext>
            </a:extLst>
          </p:cNvPr>
          <p:cNvCxnSpPr/>
          <p:nvPr/>
        </p:nvCxnSpPr>
        <p:spPr>
          <a:xfrm flipV="1">
            <a:off x="6246555" y="5039745"/>
            <a:ext cx="2668392" cy="644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FB31F0-5BB0-4D79-A8F6-EB11DBF9D2C5}"/>
              </a:ext>
            </a:extLst>
          </p:cNvPr>
          <p:cNvCxnSpPr/>
          <p:nvPr/>
        </p:nvCxnSpPr>
        <p:spPr>
          <a:xfrm flipH="1" flipV="1">
            <a:off x="3112851" y="5039745"/>
            <a:ext cx="3133704" cy="64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9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1976</Words>
  <Application>Microsoft Office PowerPoint</Application>
  <PresentationFormat>Widescreen</PresentationFormat>
  <Paragraphs>646</Paragraphs>
  <Slides>51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Century Gothic</vt:lpstr>
      <vt:lpstr>SFSS1095</vt:lpstr>
      <vt:lpstr>sohne</vt:lpstr>
      <vt:lpstr>Times New Roman</vt:lpstr>
      <vt:lpstr>Wingdings</vt:lpstr>
      <vt:lpstr>Wingdings 3</vt:lpstr>
      <vt:lpstr>Wisp</vt:lpstr>
      <vt:lpstr>    Man is to Computer Programmer as Woman is to Homemaker? Debiasing Word Embeddings       Speaker: Mina Valizadeh CS 594 – Paper Presentation   October 2020 </vt:lpstr>
      <vt:lpstr>Man is to Computer Programmer as Woman is to Homemaker? Debiasing Word Embeddings</vt:lpstr>
      <vt:lpstr>Outline</vt:lpstr>
      <vt:lpstr>Outline</vt:lpstr>
      <vt:lpstr>Background</vt:lpstr>
      <vt:lpstr>How do we represent the meaning of a word?</vt:lpstr>
      <vt:lpstr>Representing words as discrete symbols</vt:lpstr>
      <vt:lpstr>Representing words as discrete symbols</vt:lpstr>
      <vt:lpstr>Representing words by their concept</vt:lpstr>
      <vt:lpstr>Word Vectors</vt:lpstr>
      <vt:lpstr>Word  Embeddings</vt:lpstr>
      <vt:lpstr>Word  Embeddings</vt:lpstr>
      <vt:lpstr>Word  Embeddings</vt:lpstr>
      <vt:lpstr>Outline</vt:lpstr>
      <vt:lpstr>Problem Description</vt:lpstr>
      <vt:lpstr>Gender in an Elevator Scenario</vt:lpstr>
      <vt:lpstr>Gender bias through word clouds </vt:lpstr>
      <vt:lpstr>Gender bias in Google translate </vt:lpstr>
      <vt:lpstr>Why is this problem important? </vt:lpstr>
      <vt:lpstr>Retrieving relevant web pages for a given query  </vt:lpstr>
      <vt:lpstr>Outline</vt:lpstr>
      <vt:lpstr>Definitions &amp; Tools</vt:lpstr>
      <vt:lpstr>Word Definitions </vt:lpstr>
      <vt:lpstr>Tasks </vt:lpstr>
      <vt:lpstr>Word embedding used in this paper  </vt:lpstr>
      <vt:lpstr>Identifying the gender subspace  </vt:lpstr>
      <vt:lpstr>Types of Bias</vt:lpstr>
      <vt:lpstr>Direct Bias</vt:lpstr>
      <vt:lpstr>Direct Bias</vt:lpstr>
      <vt:lpstr>Direct Bias</vt:lpstr>
      <vt:lpstr>Direct Bias</vt:lpstr>
      <vt:lpstr>Indirect Bias </vt:lpstr>
      <vt:lpstr>Indirect Bias</vt:lpstr>
      <vt:lpstr>Outline</vt:lpstr>
      <vt:lpstr>Methodology</vt:lpstr>
      <vt:lpstr>Debiasing Algorithm (Hard-Debiasing) </vt:lpstr>
      <vt:lpstr>Identify gender space</vt:lpstr>
      <vt:lpstr>Neutralize</vt:lpstr>
      <vt:lpstr>After neutralizing, the bias in a gender-neutral word is removed.</vt:lpstr>
      <vt:lpstr>Equalize</vt:lpstr>
      <vt:lpstr>After equalizing, the gender component is equal in gender-specific words.</vt:lpstr>
      <vt:lpstr>Debiasing Algorithm (Soft Bias Correction) </vt:lpstr>
      <vt:lpstr>Outline</vt:lpstr>
      <vt:lpstr>Discussion &amp; Conclusion</vt:lpstr>
      <vt:lpstr>Evaluations (Direct Bias)</vt:lpstr>
      <vt:lpstr>Evaluations (Number of stereotypical) </vt:lpstr>
      <vt:lpstr>Evaluations (Appropriate Analogies) </vt:lpstr>
      <vt:lpstr>Google Translate After applying the debiasing algorithm</vt:lpstr>
      <vt:lpstr>Evaluations (Indirect Bias)</vt:lpstr>
      <vt:lpstr>Future Work</vt:lpstr>
      <vt:lpstr>Thank you!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Man is to Computer Programmer as Woman is to Homemaker? Debiasing Word Embeddings       Speaker: Mina Valizadeh CS 594 – Paper Presentation   October 2020 </dc:title>
  <dc:creator>Valizadeh, Mina</dc:creator>
  <cp:lastModifiedBy>Valizadeh, Mina</cp:lastModifiedBy>
  <cp:revision>31</cp:revision>
  <dcterms:created xsi:type="dcterms:W3CDTF">2020-10-26T21:34:53Z</dcterms:created>
  <dcterms:modified xsi:type="dcterms:W3CDTF">2020-10-27T22:01:44Z</dcterms:modified>
</cp:coreProperties>
</file>