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embeddedFontLst>
    <p:embeddedFont>
      <p:font typeface="Roboto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Roboto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Roboto-italic.fntdata"/><Relationship Id="rId21" Type="http://schemas.openxmlformats.org/officeDocument/2006/relationships/slide" Target="slides/slide16.xml"/><Relationship Id="rId43" Type="http://schemas.openxmlformats.org/officeDocument/2006/relationships/font" Target="fonts/Roboto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414c50d3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414c50d3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414c50d3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414c50d3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414c50d3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414c50d3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414c50d3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414c50d3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14c50d3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14c50d3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414c50d3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414c50d3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414c50d3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414c50d3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414c50d3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414c50d3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414c50d3c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414c50d3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14c50d3c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414c50d3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73a04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73a0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414c50d3c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414c50d3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414c50d3c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414c50d3c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414c50d3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414c50d3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414c50d3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414c50d3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414c50d3c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414c50d3c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414c50d3c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414c50d3c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414c50d3c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414c50d3c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414c50d3c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414c50d3c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14c50d3c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14c50d3c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414c50d3c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5414c50d3c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414c50d3c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414c50d3c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414c50d3c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414c50d3c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414c50d3c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414c50d3c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414c50d3c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414c50d3c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414c50d3c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414c50d3c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414c50d3c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414c50d3c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414c50d3c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414c50d3c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414c50d3c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414c50d3c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6f73a04f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6f73a0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6f73a04f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6f73a0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414c50d3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414c50d3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414c50d3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414c50d3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414c50d3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414c50d3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talk about others: Group Unfairness in Natural Language Descriptions - 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Jahna Otterbacher et al. in AAAI - 2019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298353" y="209505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 - part 1 - Gathering data</a:t>
            </a:r>
            <a:endParaRPr/>
          </a:p>
        </p:txBody>
      </p:sp>
      <p:sp>
        <p:nvSpPr>
          <p:cNvPr id="124" name="Google Shape;124;p22"/>
          <p:cNvSpPr txBox="1"/>
          <p:nvPr/>
        </p:nvSpPr>
        <p:spPr>
          <a:xfrm>
            <a:off x="3529375" y="325225"/>
            <a:ext cx="5468700" cy="46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Data was sourced from Chicago Face Database.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An open source collection of headshot pictures of people with mixed ethnic, racial and gender backgrounds.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Developed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by university of Chicago for open source use by the scientific community.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286328" y="1957425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Chicago Faces</a:t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6728" y="1224450"/>
            <a:ext cx="571500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46553" y="209505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Annotating data</a:t>
            </a:r>
            <a:endParaRPr/>
          </a:p>
        </p:txBody>
      </p:sp>
      <p:sp>
        <p:nvSpPr>
          <p:cNvPr id="136" name="Google Shape;136;p24"/>
          <p:cNvSpPr txBox="1"/>
          <p:nvPr/>
        </p:nvSpPr>
        <p:spPr>
          <a:xfrm>
            <a:off x="3505300" y="337275"/>
            <a:ext cx="5372400" cy="46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Annotators were picked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from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India and USA since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figure Eight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has the largest pools there.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Annotators were asked to specifically determine “the content in each image”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One to two word phrases were allowed for a total of 10 labels for each picture.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838"/>
            <a:ext cx="8839199" cy="177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175" y="1961961"/>
            <a:ext cx="8839199" cy="98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006275"/>
            <a:ext cx="7349194" cy="20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Loaded Terms</a:t>
            </a:r>
            <a:endParaRPr/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Words that can have biased connotations based on the annotator rather than the data.</a:t>
            </a:r>
            <a:endParaRPr sz="1800"/>
          </a:p>
        </p:txBody>
      </p:sp>
      <p:sp>
        <p:nvSpPr>
          <p:cNvPr id="150" name="Google Shape;150;p26"/>
          <p:cNvSpPr txBox="1"/>
          <p:nvPr/>
        </p:nvSpPr>
        <p:spPr>
          <a:xfrm>
            <a:off x="3529375" y="337275"/>
            <a:ext cx="5360400" cy="45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Sexy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Handsome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Non American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Diligent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Caring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Serious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Normal Personality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Serious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Olain Expression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Sober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238128" y="209505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Assessing Fairness</a:t>
            </a:r>
            <a:endParaRPr/>
          </a:p>
        </p:txBody>
      </p:sp>
      <p:sp>
        <p:nvSpPr>
          <p:cNvPr id="156" name="Google Shape;156;p27"/>
          <p:cNvSpPr txBox="1"/>
          <p:nvPr/>
        </p:nvSpPr>
        <p:spPr>
          <a:xfrm>
            <a:off x="3469150" y="409550"/>
            <a:ext cx="5468700" cy="46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Discriminatory discovery using datasets.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Is race and gender of a person an influencing decision on the annotator?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If so, how can we identify or debias it?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250153" y="209505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Group Fairness</a:t>
            </a:r>
            <a:endParaRPr/>
          </a:p>
        </p:txBody>
      </p:sp>
      <p:sp>
        <p:nvSpPr>
          <p:cNvPr id="162" name="Google Shape;162;p28"/>
          <p:cNvSpPr txBox="1"/>
          <p:nvPr/>
        </p:nvSpPr>
        <p:spPr>
          <a:xfrm>
            <a:off x="3577575" y="361375"/>
            <a:ext cx="5227800" cy="44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Group fairness holds, that advantaged and protected groups be treated in a similar manner.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 classification tasks this can be understood as statistical parity, i.e. a minority group should be annotated/ treated/ and classified the same as a majority group.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 real life, an example of this is the equal employment in USA.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58578" y="209505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Thematic Coding of Tags</a:t>
            </a:r>
            <a:endParaRPr/>
          </a:p>
        </p:txBody>
      </p:sp>
      <p:sp>
        <p:nvSpPr>
          <p:cNvPr id="168" name="Google Shape;168;p29"/>
          <p:cNvSpPr txBox="1"/>
          <p:nvPr/>
        </p:nvSpPr>
        <p:spPr>
          <a:xfrm>
            <a:off x="3553475" y="397500"/>
            <a:ext cx="5396400" cy="45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Tags were classified into three major clusters.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Demographics - Such as race/ gender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Concrete - black/ white/ asian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Abstract - Beautiful/ judgemental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53263"/>
            <a:ext cx="8839199" cy="2836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Proportion of tags by annotators</a:t>
            </a:r>
            <a:endParaRPr/>
          </a:p>
        </p:txBody>
      </p:sp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shows proportion of all tags vs proportion of first tag in given sub clusters.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Almost all cases had a concrete tag and more than 80% cases had a demographic tag.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50% cases also had abstract tags attached to them</a:t>
            </a:r>
            <a:endParaRPr/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6478" y="568888"/>
            <a:ext cx="5805123" cy="4005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87525" y="34280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natural language description?</a:t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578200" y="1529800"/>
            <a:ext cx="7986300" cy="3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Anything that uses regular day-to-day language to describe events or things.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From something as simple as saying “it’s a sunny day today” to something more complicated like an amazon review or a movie review. 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These days we have automatic models that can build sentences and predict ends of sentences using pretrained networks.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Graphical representation of all tags </a:t>
            </a:r>
            <a:endParaRPr/>
          </a:p>
        </p:txBody>
      </p:sp>
      <p:sp>
        <p:nvSpPr>
          <p:cNvPr id="186" name="Google Shape;186;p32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Proportion of which tag corresponded to which sub-theme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As we can see, most people mention abstract tags towards the end and start with demographic tags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Concrete tags are highest </a:t>
            </a:r>
            <a:endParaRPr/>
          </a:p>
        </p:txBody>
      </p:sp>
      <p:pic>
        <p:nvPicPr>
          <p:cNvPr id="187" name="Google Shape;1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8875" y="946663"/>
            <a:ext cx="5805125" cy="325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93578" y="209505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RQ - 1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worth saying about people’s images</a:t>
            </a:r>
            <a:endParaRPr/>
          </a:p>
        </p:txBody>
      </p:sp>
      <p:sp>
        <p:nvSpPr>
          <p:cNvPr id="193" name="Google Shape;193;p33"/>
          <p:cNvSpPr txBox="1"/>
          <p:nvPr/>
        </p:nvSpPr>
        <p:spPr>
          <a:xfrm>
            <a:off x="3565525" y="349325"/>
            <a:ext cx="5372400" cy="4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Seven types of comparisons are made.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 tag which is used for describing an image of a white man (WM) is compared with seven other social groups.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Asian woman/man, Latina/o, Black Man/Woman (AW/ AM/ LW/ LM/ BM/ BW)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Worker tags are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identified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as IN or US.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 logistic regression model is trained for each type of tag, which predicts that at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least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one such tag appears in a worker’s description.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98425"/>
            <a:ext cx="8839200" cy="314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Comparing the races and tags</a:t>
            </a:r>
            <a:endParaRPr/>
          </a:p>
        </p:txBody>
      </p:sp>
      <p:sp>
        <p:nvSpPr>
          <p:cNvPr id="204" name="Google Shape;204;p35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5"/>
          <p:cNvSpPr txBox="1"/>
          <p:nvPr/>
        </p:nvSpPr>
        <p:spPr>
          <a:xfrm>
            <a:off x="3433025" y="277050"/>
            <a:ext cx="5553000" cy="47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 previous table details, for each group, the proportion of descriptions that include at least one tag of a given type.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 last column talks of the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pairwise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comparison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according to a tukey-test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	Qs = (Ya-Yb)/Error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Qs is reported in the table.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Observations</a:t>
            </a:r>
            <a:endParaRPr/>
          </a:p>
        </p:txBody>
      </p:sp>
      <p:sp>
        <p:nvSpPr>
          <p:cNvPr id="211" name="Google Shape;211;p36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6"/>
          <p:cNvSpPr txBox="1"/>
          <p:nvPr/>
        </p:nvSpPr>
        <p:spPr>
          <a:xfrm>
            <a:off x="3493250" y="349325"/>
            <a:ext cx="5432700" cy="46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Asian women workers are less likely to mention gender and age when describing them as compared to four other groups.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As the table also shows race related tags are more common for people who are black males or asians.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Latin origin people are more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prone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to receive judgement tags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/>
          <p:nvPr>
            <p:ph type="title"/>
          </p:nvPr>
        </p:nvSpPr>
        <p:spPr>
          <a:xfrm>
            <a:off x="382678" y="209505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are tags used?</a:t>
            </a:r>
            <a:endParaRPr/>
          </a:p>
        </p:txBody>
      </p:sp>
      <p:sp>
        <p:nvSpPr>
          <p:cNvPr id="218" name="Google Shape;218;p37"/>
          <p:cNvSpPr txBox="1"/>
          <p:nvPr/>
        </p:nvSpPr>
        <p:spPr>
          <a:xfrm>
            <a:off x="3637800" y="433650"/>
            <a:ext cx="5071200" cy="4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Knowing when what tags are used in descriptions are important.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 a more unbiased description abstract tags would be seen towards the end.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 usual image description would read out more concrete or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observed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tags.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Only US based workers were used for this task.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8"/>
          <p:cNvSpPr txBox="1"/>
          <p:nvPr>
            <p:ph type="title"/>
          </p:nvPr>
        </p:nvSpPr>
        <p:spPr>
          <a:xfrm>
            <a:off x="177878" y="203215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 shows the proportion of US descriptions using a race tag</a:t>
            </a:r>
            <a:endParaRPr/>
          </a:p>
        </p:txBody>
      </p:sp>
      <p:pic>
        <p:nvPicPr>
          <p:cNvPr id="224" name="Google Shape;22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0125" y="1090175"/>
            <a:ext cx="5805124" cy="3324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9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625750" y="349325"/>
            <a:ext cx="5215800" cy="4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 graph according to the marginal probabilities, shows that race tags are more used early on, and reduce over time.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It is also seen that Asian men and women are more likely to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receive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race based tags early on in the description as opposed to white, latinos, or black people.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 fact after the sixth tag, we can see that more than half of the descriptions for Asian mention race, whereas, no other group reaches 50%.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 descriptions with abstract tags</a:t>
            </a:r>
            <a:endParaRPr/>
          </a:p>
        </p:txBody>
      </p:sp>
      <p:sp>
        <p:nvSpPr>
          <p:cNvPr id="237" name="Google Shape;237;p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4425" y="1440213"/>
            <a:ext cx="5805125" cy="3214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1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1"/>
          <p:cNvSpPr txBox="1"/>
          <p:nvPr/>
        </p:nvSpPr>
        <p:spPr>
          <a:xfrm>
            <a:off x="3553475" y="325225"/>
            <a:ext cx="5336100" cy="46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 the previous graph we see when the race tags come into the picture.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We see that by the last tag, every social group reaches over 50% abstract tags.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Descriptions of white women have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more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abstract tags, though this is seen later on in the graph.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60950" y="2705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NLD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35750"/>
            <a:ext cx="4703925" cy="27613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5513825" y="1193300"/>
            <a:ext cx="3250800" cy="3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bridge?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bridge by the sea?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wooden bridge by a blue sea and an island?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/>
          <p:nvPr>
            <p:ph type="title"/>
          </p:nvPr>
        </p:nvSpPr>
        <p:spPr>
          <a:xfrm>
            <a:off x="226078" y="209505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much are in-group members described abstractly?</a:t>
            </a:r>
            <a:endParaRPr/>
          </a:p>
        </p:txBody>
      </p:sp>
      <p:sp>
        <p:nvSpPr>
          <p:cNvPr id="251" name="Google Shape;251;p42"/>
          <p:cNvSpPr txBox="1"/>
          <p:nvPr/>
        </p:nvSpPr>
        <p:spPr>
          <a:xfrm>
            <a:off x="3529375" y="493875"/>
            <a:ext cx="5360400" cy="43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 theory it is predicted that similar races and genders, or more familiar people will have more abstract tags about each other.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Simply put, you’re likely to describe people you can relate to with more judgemental comments than strangers.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For this task white men and women are asked to describe in group members.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/>
          <p:nvPr>
            <p:ph type="title"/>
          </p:nvPr>
        </p:nvSpPr>
        <p:spPr>
          <a:xfrm>
            <a:off x="238128" y="209505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Descriptions by white women with an abstract tag</a:t>
            </a:r>
            <a:endParaRPr/>
          </a:p>
        </p:txBody>
      </p:sp>
      <p:pic>
        <p:nvPicPr>
          <p:cNvPr id="257" name="Google Shape;25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4425" y="1114275"/>
            <a:ext cx="5805125" cy="3431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4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4"/>
          <p:cNvSpPr txBox="1"/>
          <p:nvPr/>
        </p:nvSpPr>
        <p:spPr>
          <a:xfrm>
            <a:off x="3577575" y="650475"/>
            <a:ext cx="5239800" cy="4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 previous graph shows the use of abstract tags by white women over the course of the task.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We see a nearly linear trend for all eight social groups.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We see that white women have the largest proportion of descriptions including an abstract tag (61%).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5"/>
          <p:cNvSpPr txBox="1"/>
          <p:nvPr>
            <p:ph type="title"/>
          </p:nvPr>
        </p:nvSpPr>
        <p:spPr>
          <a:xfrm>
            <a:off x="226078" y="19343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Descriptions by US-WM with an abstract tag</a:t>
            </a:r>
            <a:endParaRPr/>
          </a:p>
        </p:txBody>
      </p:sp>
      <p:pic>
        <p:nvPicPr>
          <p:cNvPr id="270" name="Google Shape;27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2375" y="813125"/>
            <a:ext cx="5805124" cy="31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6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6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6"/>
          <p:cNvSpPr txBox="1"/>
          <p:nvPr/>
        </p:nvSpPr>
        <p:spPr>
          <a:xfrm>
            <a:off x="3577575" y="433650"/>
            <a:ext cx="5119500" cy="43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For white men we see that a deviation can be seen in case of white women and latin women.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By the third tag, white men use more abstract tags for these groups.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But by the 10th tag 82% of WW tags have abstract comments and LW women have 80%, this shows a cross-gender effect with WM being more inferential when describing WW.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7"/>
          <p:cNvSpPr txBox="1"/>
          <p:nvPr>
            <p:ph type="title"/>
          </p:nvPr>
        </p:nvSpPr>
        <p:spPr>
          <a:xfrm>
            <a:off x="238128" y="209505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Discussions </a:t>
            </a:r>
            <a:endParaRPr/>
          </a:p>
        </p:txBody>
      </p:sp>
      <p:sp>
        <p:nvSpPr>
          <p:cNvPr id="283" name="Google Shape;283;p47"/>
          <p:cNvSpPr txBox="1"/>
          <p:nvPr/>
        </p:nvSpPr>
        <p:spPr>
          <a:xfrm>
            <a:off x="3420975" y="337275"/>
            <a:ext cx="5517000" cy="46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Human centric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annotations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on people images contain a wealth of information beyond image content.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This happens because people perceive others differently, based on their own unique characteristics or social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relation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to the target.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However, if algorithms are trained on such biases it leads to unbiased, and problematic algorithms.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"/>
          <p:cNvSpPr txBox="1"/>
          <p:nvPr>
            <p:ph type="title"/>
          </p:nvPr>
        </p:nvSpPr>
        <p:spPr>
          <a:xfrm>
            <a:off x="202003" y="209505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89" name="Google Shape;289;p48"/>
          <p:cNvSpPr txBox="1"/>
          <p:nvPr/>
        </p:nvSpPr>
        <p:spPr>
          <a:xfrm>
            <a:off x="3565525" y="313175"/>
            <a:ext cx="5372400" cy="46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When annotating data, bias is always introduced. This may be confirmation bias, prejudice or other social factors at play.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 order in which images are described play a vital role in creating algorithms. This study shows that later words in descriptions are more likely to be biased, or judgemental.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People are more likely to judge their own races or groups, and crowdsourcing needs to be more varied or more distributed for evennes.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87575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are image descriptions important?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Image descriptions are crucial to </a:t>
            </a:r>
            <a:r>
              <a:rPr lang="en"/>
              <a:t>accessibility</a:t>
            </a:r>
            <a:r>
              <a:rPr lang="en"/>
              <a:t> research.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People with visual or auditory impairments can have easier access to </a:t>
            </a:r>
            <a:r>
              <a:rPr lang="en"/>
              <a:t>multimedia</a:t>
            </a:r>
            <a:r>
              <a:rPr lang="en"/>
              <a:t> information such as images or audio files.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Autonomous vehicles use image descriptions to tag items in their path for easier controlling.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Identification of high value targets, prevention of human trafficking, and multiple other fields rely on image descriptions.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basic image description pipeline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It starts by building a dataset of images.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Annotations are sourced from crowdsourcing platforms.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Places like FigureEight or amazon’s annotation services.</a:t>
            </a:r>
            <a:endParaRPr sz="1600"/>
          </a:p>
        </p:txBody>
      </p:sp>
      <p:sp>
        <p:nvSpPr>
          <p:cNvPr id="94" name="Google Shape;94;p17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Models are trained on annotated data.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These models are capable of generating automated image descriptions for newer untested-unlabeled images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274253" y="2357375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or where does unfairness get introduced into the process?</a:t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3517325" y="361375"/>
            <a:ext cx="5480700" cy="4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Image tagging doesn’t only tag using observed or obvious tags.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 lot of image tags are abstract- meaning they are annotated based on the annotator’s choice, rather than a standard metric.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Research has shown dangerous traits here.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For instance, black men are more likely to be tagged with a negative emotion by classifiers as opposed to white people in Face++.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Similarly commercial image taggers tag dark skinned people as less attractive.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171228" y="161835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needs to be addressed?</a:t>
            </a:r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3634750" y="452625"/>
            <a:ext cx="5239500" cy="44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When it comes to an image description or annotation, what should be reported?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18288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Do we only report observed tags such as black/ white/ asian, boy/girl or do we delve more?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18288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On one hand it can provide less bias, on the other it can take away descriptive image captioning techniques.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Should sensitive words appear at the beginning of a sentence or towards the end?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Are abstract tags used for in-group annotators more?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238103" y="209505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abstract tags?</a:t>
            </a:r>
            <a:endParaRPr/>
          </a:p>
        </p:txBody>
      </p:sp>
      <p:sp>
        <p:nvSpPr>
          <p:cNvPr id="112" name="Google Shape;112;p20"/>
          <p:cNvSpPr txBox="1"/>
          <p:nvPr/>
        </p:nvSpPr>
        <p:spPr>
          <a:xfrm>
            <a:off x="3613700" y="469775"/>
            <a:ext cx="5179500" cy="4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Tagging an image based on what you feel rather than what you see.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For instance tagging a serious looking person as a criminal or judgemental, or tagging a smiling person as funny.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Abstract tags are like a double edged sword.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202003" y="200805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problems keep arising?</a:t>
            </a:r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3541425" y="421600"/>
            <a:ext cx="5348400" cy="45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Research shows that people are almost immediately going to judge a person based on a picture. Even if this person is a stranger.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This creates data which at its base is biased and this results in models trained on this data to be biased.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Popular state of the art corpuses like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Stanford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NLI has ethnic, racial, and gender stereotypes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